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57" r:id="rId4"/>
    <p:sldId id="258" r:id="rId5"/>
    <p:sldId id="259" r:id="rId6"/>
    <p:sldId id="260" r:id="rId7"/>
    <p:sldId id="261" r:id="rId8"/>
    <p:sldId id="277" r:id="rId9"/>
    <p:sldId id="278" r:id="rId10"/>
    <p:sldId id="262" r:id="rId11"/>
    <p:sldId id="263" r:id="rId12"/>
    <p:sldId id="264" r:id="rId13"/>
    <p:sldId id="266" r:id="rId14"/>
    <p:sldId id="267" r:id="rId15"/>
    <p:sldId id="268" r:id="rId16"/>
    <p:sldId id="280" r:id="rId17"/>
    <p:sldId id="282" r:id="rId18"/>
    <p:sldId id="281" r:id="rId19"/>
    <p:sldId id="283" r:id="rId20"/>
    <p:sldId id="284" r:id="rId21"/>
    <p:sldId id="285" r:id="rId22"/>
    <p:sldId id="286" r:id="rId23"/>
    <p:sldId id="287" r:id="rId24"/>
    <p:sldId id="295" r:id="rId25"/>
    <p:sldId id="296" r:id="rId26"/>
    <p:sldId id="269" r:id="rId27"/>
    <p:sldId id="288" r:id="rId28"/>
    <p:sldId id="289" r:id="rId29"/>
    <p:sldId id="270" r:id="rId30"/>
    <p:sldId id="271" r:id="rId31"/>
    <p:sldId id="272" r:id="rId32"/>
    <p:sldId id="294" r:id="rId33"/>
    <p:sldId id="274" r:id="rId34"/>
    <p:sldId id="273" r:id="rId35"/>
    <p:sldId id="290" r:id="rId36"/>
    <p:sldId id="291" r:id="rId37"/>
    <p:sldId id="292" r:id="rId38"/>
    <p:sldId id="293" r:id="rId39"/>
    <p:sldId id="297" r:id="rId40"/>
    <p:sldId id="298" r:id="rId41"/>
    <p:sldId id="299" r:id="rId42"/>
    <p:sldId id="300" r:id="rId43"/>
    <p:sldId id="301" r:id="rId44"/>
    <p:sldId id="302" r:id="rId45"/>
    <p:sldId id="303" r:id="rId46"/>
    <p:sldId id="304" r:id="rId47"/>
    <p:sldId id="2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4" d="100"/>
          <a:sy n="94"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7AB59E-E0D6-43F1-AB5B-FFE5DB37BB4C}"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40170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AB59E-E0D6-43F1-AB5B-FFE5DB37BB4C}"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374555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AB59E-E0D6-43F1-AB5B-FFE5DB37BB4C}"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160456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AB59E-E0D6-43F1-AB5B-FFE5DB37BB4C}"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186604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AB59E-E0D6-43F1-AB5B-FFE5DB37BB4C}"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2158607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7AB59E-E0D6-43F1-AB5B-FFE5DB37BB4C}" type="datetimeFigureOut">
              <a:rPr lang="en-US" smtClean="0"/>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3818286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7AB59E-E0D6-43F1-AB5B-FFE5DB37BB4C}" type="datetimeFigureOut">
              <a:rPr lang="en-US" smtClean="0"/>
              <a:t>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29823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7AB59E-E0D6-43F1-AB5B-FFE5DB37BB4C}" type="datetimeFigureOut">
              <a:rPr lang="en-US" smtClean="0"/>
              <a:t>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64700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AB59E-E0D6-43F1-AB5B-FFE5DB37BB4C}" type="datetimeFigureOut">
              <a:rPr lang="en-US" smtClean="0"/>
              <a:t>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250313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AB59E-E0D6-43F1-AB5B-FFE5DB37BB4C}" type="datetimeFigureOut">
              <a:rPr lang="en-US" smtClean="0"/>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165771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AB59E-E0D6-43F1-AB5B-FFE5DB37BB4C}" type="datetimeFigureOut">
              <a:rPr lang="en-US" smtClean="0"/>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9DB69-D069-4A18-9BB6-D85F4B60BE63}" type="slidenum">
              <a:rPr lang="en-US" smtClean="0"/>
              <a:t>‹#›</a:t>
            </a:fld>
            <a:endParaRPr lang="en-US"/>
          </a:p>
        </p:txBody>
      </p:sp>
    </p:spTree>
    <p:extLst>
      <p:ext uri="{BB962C8B-B14F-4D97-AF65-F5344CB8AC3E}">
        <p14:creationId xmlns:p14="http://schemas.microsoft.com/office/powerpoint/2010/main" val="22635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AB59E-E0D6-43F1-AB5B-FFE5DB37BB4C}" type="datetimeFigureOut">
              <a:rPr lang="en-US" smtClean="0"/>
              <a:t>2/20/2018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9DB69-D069-4A18-9BB6-D85F4B60BE63}" type="slidenum">
              <a:rPr lang="en-US" smtClean="0"/>
              <a:t>‹#›</a:t>
            </a:fld>
            <a:endParaRPr lang="en-US"/>
          </a:p>
        </p:txBody>
      </p:sp>
    </p:spTree>
    <p:extLst>
      <p:ext uri="{BB962C8B-B14F-4D97-AF65-F5344CB8AC3E}">
        <p14:creationId xmlns:p14="http://schemas.microsoft.com/office/powerpoint/2010/main" val="1132400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cs.stackexchange.com/questions/51387/what-is-the-difference-between-object-detection-semantic-segmentation-and-local" TargetMode="External"/><Relationship Id="rId3" Type="http://schemas.openxmlformats.org/officeDocument/2006/relationships/hyperlink" Target="https://arxiv.org/pdf/1506.01497.pdf" TargetMode="External"/><Relationship Id="rId7" Type="http://schemas.openxmlformats.org/officeDocument/2006/relationships/hyperlink" Target="https://arxiv.org/pdf/1711.10370.pdf" TargetMode="External"/><Relationship Id="rId2" Type="http://schemas.openxmlformats.org/officeDocument/2006/relationships/hyperlink" Target="https://arxiv.org/pdf/1703.06870.pdf" TargetMode="External"/><Relationship Id="rId1" Type="http://schemas.openxmlformats.org/officeDocument/2006/relationships/slideLayout" Target="../slideLayouts/slideLayout2.xml"/><Relationship Id="rId6" Type="http://schemas.openxmlformats.org/officeDocument/2006/relationships/hyperlink" Target="https://arxiv.org/pdf/1605.06409.pdf" TargetMode="External"/><Relationship Id="rId5" Type="http://schemas.openxmlformats.org/officeDocument/2006/relationships/hyperlink" Target="https://arxiv.org/pdf/1311.2524.pdf" TargetMode="External"/><Relationship Id="rId10" Type="http://schemas.openxmlformats.org/officeDocument/2006/relationships/hyperlink" Target="https://towardsdatascience.com/deep-learning-for-object-detection-a-comprehensive-review-73930816d8d9" TargetMode="External"/><Relationship Id="rId4" Type="http://schemas.openxmlformats.org/officeDocument/2006/relationships/hyperlink" Target="https://arxiv.org/pdf/1504.08083.pdf" TargetMode="External"/><Relationship Id="rId9" Type="http://schemas.openxmlformats.org/officeDocument/2006/relationships/hyperlink" Target="https://blog.athelas.com/a-brief-history-of-cnns-in-image-segmentation-from-r-cnn-to-mask-r-cnn-34ea83205de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45390"/>
            <a:ext cx="9144000" cy="878965"/>
          </a:xfrm>
        </p:spPr>
        <p:txBody>
          <a:bodyPr>
            <a:normAutofit fontScale="90000"/>
          </a:bodyPr>
          <a:lstStyle/>
          <a:p>
            <a:r>
              <a:rPr lang="en-US" dirty="0" smtClean="0">
                <a:latin typeface="Daimler CAPro" panose="00000500000000000000" pitchFamily="50" charset="0"/>
              </a:rPr>
              <a:t>Mask R-CNN</a:t>
            </a:r>
            <a:endParaRPr lang="en-US" dirty="0">
              <a:latin typeface="Daimler CAPro" panose="00000500000000000000" pitchFamily="50" charset="0"/>
            </a:endParaRPr>
          </a:p>
        </p:txBody>
      </p:sp>
      <p:sp>
        <p:nvSpPr>
          <p:cNvPr id="3" name="Subtitle 2"/>
          <p:cNvSpPr>
            <a:spLocks noGrp="1"/>
          </p:cNvSpPr>
          <p:nvPr>
            <p:ph type="subTitle" idx="1"/>
          </p:nvPr>
        </p:nvSpPr>
        <p:spPr>
          <a:xfrm>
            <a:off x="1524000" y="3274235"/>
            <a:ext cx="9144000" cy="461002"/>
          </a:xfrm>
        </p:spPr>
        <p:txBody>
          <a:bodyPr>
            <a:noAutofit/>
          </a:bodyPr>
          <a:lstStyle/>
          <a:p>
            <a:r>
              <a:rPr lang="en-US" sz="4400" dirty="0" smtClean="0">
                <a:latin typeface="Daimler CAPro" panose="00000500000000000000" pitchFamily="50" charset="0"/>
              </a:rPr>
              <a:t>&amp; its ancestors</a:t>
            </a:r>
            <a:endParaRPr lang="en-US" sz="4400" dirty="0">
              <a:latin typeface="Daimler CAPro" panose="00000500000000000000" pitchFamily="50" charset="0"/>
            </a:endParaRPr>
          </a:p>
        </p:txBody>
      </p:sp>
    </p:spTree>
    <p:extLst>
      <p:ext uri="{BB962C8B-B14F-4D97-AF65-F5344CB8AC3E}">
        <p14:creationId xmlns:p14="http://schemas.microsoft.com/office/powerpoint/2010/main" val="102456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Fast RCNNs</a:t>
            </a:r>
            <a:endParaRPr lang="en-US" dirty="0">
              <a:latin typeface="Daimler CAPro" panose="00000500000000000000" pitchFamily="50"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159" y="1690688"/>
            <a:ext cx="7179001" cy="4687888"/>
          </a:xfrm>
        </p:spPr>
      </p:pic>
      <p:sp>
        <p:nvSpPr>
          <p:cNvPr id="7" name="Rectangle 6"/>
          <p:cNvSpPr/>
          <p:nvPr/>
        </p:nvSpPr>
        <p:spPr>
          <a:xfrm>
            <a:off x="7689011" y="1690688"/>
            <a:ext cx="4224566" cy="4867999"/>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800" dirty="0">
                <a:solidFill>
                  <a:prstClr val="black"/>
                </a:solidFill>
                <a:latin typeface="Daimler CAPro" panose="00000500000000000000" pitchFamily="50" charset="0"/>
              </a:rPr>
              <a:t>Softmax probability : </a:t>
            </a:r>
            <a:endParaRPr lang="en-US" sz="2800" dirty="0" smtClean="0">
              <a:solidFill>
                <a:prstClr val="black"/>
              </a:solidFill>
              <a:latin typeface="Daimler CAPro" panose="00000500000000000000" pitchFamily="50" charset="0"/>
            </a:endParaRPr>
          </a:p>
          <a:p>
            <a:pPr lvl="0">
              <a:lnSpc>
                <a:spcPct val="90000"/>
              </a:lnSpc>
              <a:spcBef>
                <a:spcPts val="1000"/>
              </a:spcBef>
            </a:pPr>
            <a:r>
              <a:rPr lang="en-US" sz="2800" dirty="0" smtClean="0">
                <a:solidFill>
                  <a:prstClr val="black"/>
                </a:solidFill>
                <a:latin typeface="Daimler CAPro" panose="00000500000000000000" pitchFamily="50" charset="0"/>
              </a:rPr>
              <a:t>K </a:t>
            </a:r>
            <a:r>
              <a:rPr lang="en-US" sz="2800" dirty="0">
                <a:solidFill>
                  <a:prstClr val="black"/>
                </a:solidFill>
                <a:latin typeface="Daimler CAPro" panose="00000500000000000000" pitchFamily="50" charset="0"/>
              </a:rPr>
              <a:t>object classes + 1 background class</a:t>
            </a:r>
          </a:p>
          <a:p>
            <a:pPr marL="228600" lvl="0" indent="-228600">
              <a:lnSpc>
                <a:spcPct val="90000"/>
              </a:lnSpc>
              <a:spcBef>
                <a:spcPts val="1000"/>
              </a:spcBef>
              <a:buFont typeface="Arial" panose="020B0604020202020204" pitchFamily="34" charset="0"/>
              <a:buChar char="•"/>
            </a:pPr>
            <a:r>
              <a:rPr lang="en-US" sz="2800" dirty="0">
                <a:solidFill>
                  <a:prstClr val="black"/>
                </a:solidFill>
                <a:latin typeface="Daimler CAPro" panose="00000500000000000000" pitchFamily="50" charset="0"/>
              </a:rPr>
              <a:t>BB </a:t>
            </a:r>
            <a:r>
              <a:rPr lang="en-US" sz="2800" dirty="0" err="1">
                <a:solidFill>
                  <a:prstClr val="black"/>
                </a:solidFill>
                <a:latin typeface="Daimler CAPro" panose="00000500000000000000" pitchFamily="50" charset="0"/>
              </a:rPr>
              <a:t>regressor</a:t>
            </a:r>
            <a:r>
              <a:rPr lang="en-US" sz="2800" dirty="0">
                <a:solidFill>
                  <a:prstClr val="black"/>
                </a:solidFill>
                <a:latin typeface="Daimler CAPro" panose="00000500000000000000" pitchFamily="50" charset="0"/>
              </a:rPr>
              <a:t> : </a:t>
            </a:r>
            <a:endParaRPr lang="en-US" sz="2800" dirty="0" smtClean="0">
              <a:solidFill>
                <a:prstClr val="black"/>
              </a:solidFill>
              <a:latin typeface="Daimler CAPro" panose="00000500000000000000" pitchFamily="50" charset="0"/>
            </a:endParaRPr>
          </a:p>
          <a:p>
            <a:pPr lvl="0">
              <a:lnSpc>
                <a:spcPct val="90000"/>
              </a:lnSpc>
              <a:spcBef>
                <a:spcPts val="1000"/>
              </a:spcBef>
            </a:pPr>
            <a:r>
              <a:rPr lang="en-US" sz="2800" dirty="0">
                <a:solidFill>
                  <a:prstClr val="black"/>
                </a:solidFill>
                <a:latin typeface="Daimler CAPro" panose="00000500000000000000" pitchFamily="50" charset="0"/>
              </a:rPr>
              <a:t>*</a:t>
            </a:r>
            <a:r>
              <a:rPr lang="en-US" sz="2800" dirty="0" smtClean="0">
                <a:solidFill>
                  <a:prstClr val="black"/>
                </a:solidFill>
                <a:latin typeface="Daimler CAPro" panose="00000500000000000000" pitchFamily="50" charset="0"/>
              </a:rPr>
              <a:t>K co-ordinates i.e.</a:t>
            </a:r>
          </a:p>
          <a:p>
            <a:pPr lvl="0">
              <a:lnSpc>
                <a:spcPct val="90000"/>
              </a:lnSpc>
              <a:spcBef>
                <a:spcPts val="1000"/>
              </a:spcBef>
            </a:pPr>
            <a:r>
              <a:rPr lang="en-US" sz="2800" dirty="0" smtClean="0">
                <a:solidFill>
                  <a:prstClr val="black"/>
                </a:solidFill>
                <a:latin typeface="Daimler CAPro" panose="00000500000000000000" pitchFamily="50" charset="0"/>
              </a:rPr>
              <a:t>4 co-ordinates for each of the K classes</a:t>
            </a:r>
          </a:p>
          <a:p>
            <a:pPr lvl="0">
              <a:lnSpc>
                <a:spcPct val="90000"/>
              </a:lnSpc>
              <a:spcBef>
                <a:spcPts val="1000"/>
              </a:spcBef>
            </a:pPr>
            <a:endParaRPr lang="en-US" sz="2800" dirty="0">
              <a:solidFill>
                <a:prstClr val="black"/>
              </a:solidFill>
              <a:latin typeface="Daimler CAPro" panose="00000500000000000000" pitchFamily="50" charset="0"/>
            </a:endParaRPr>
          </a:p>
          <a:p>
            <a:pPr lvl="0">
              <a:lnSpc>
                <a:spcPct val="90000"/>
              </a:lnSpc>
              <a:spcBef>
                <a:spcPts val="1000"/>
              </a:spcBef>
            </a:pPr>
            <a:endParaRPr lang="en-US" sz="2800" dirty="0">
              <a:solidFill>
                <a:prstClr val="black"/>
              </a:solidFill>
              <a:latin typeface="Daimler CAPro" panose="00000500000000000000" pitchFamily="50" charset="0"/>
            </a:endParaRPr>
          </a:p>
          <a:p>
            <a:pPr marL="228600" lvl="0" indent="-228600">
              <a:lnSpc>
                <a:spcPct val="90000"/>
              </a:lnSpc>
              <a:spcBef>
                <a:spcPts val="1000"/>
              </a:spcBef>
              <a:buFont typeface="Arial" panose="020B0604020202020204" pitchFamily="34" charset="0"/>
              <a:buChar char="•"/>
            </a:pPr>
            <a:endParaRPr lang="en-US" sz="2800" dirty="0">
              <a:solidFill>
                <a:prstClr val="black"/>
              </a:solidFill>
              <a:latin typeface="Daimler CAPro" panose="00000500000000000000" pitchFamily="50" charset="0"/>
            </a:endParaRPr>
          </a:p>
        </p:txBody>
      </p:sp>
    </p:spTree>
    <p:extLst>
      <p:ext uri="{BB962C8B-B14F-4D97-AF65-F5344CB8AC3E}">
        <p14:creationId xmlns:p14="http://schemas.microsoft.com/office/powerpoint/2010/main" val="4108970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562" y="3277827"/>
            <a:ext cx="10515600" cy="1325563"/>
          </a:xfrm>
        </p:spPr>
        <p:txBody>
          <a:bodyPr/>
          <a:lstStyle/>
          <a:p>
            <a:r>
              <a:rPr lang="en-US" dirty="0" smtClean="0">
                <a:latin typeface="Daimler CAPro" panose="00000500000000000000" pitchFamily="50" charset="0"/>
              </a:rPr>
              <a:t>Initialize from pre-trained networks</a:t>
            </a:r>
            <a:endParaRPr lang="en-US" dirty="0">
              <a:latin typeface="Daimler CAPro" panose="00000500000000000000" pitchFamily="50" charset="0"/>
            </a:endParaRPr>
          </a:p>
        </p:txBody>
      </p:sp>
      <p:sp>
        <p:nvSpPr>
          <p:cNvPr id="3" name="Content Placeholder 2"/>
          <p:cNvSpPr>
            <a:spLocks noGrp="1"/>
          </p:cNvSpPr>
          <p:nvPr>
            <p:ph idx="1"/>
          </p:nvPr>
        </p:nvSpPr>
        <p:spPr>
          <a:xfrm>
            <a:off x="838200" y="1825624"/>
            <a:ext cx="10515600" cy="1469667"/>
          </a:xfrm>
        </p:spPr>
        <p:txBody>
          <a:bodyPr/>
          <a:lstStyle/>
          <a:p>
            <a:r>
              <a:rPr lang="en-US" dirty="0" smtClean="0">
                <a:latin typeface="Daimler CAPro" panose="00000500000000000000" pitchFamily="50" charset="0"/>
              </a:rPr>
              <a:t>Each RoI in a feature map represented by : (r, c, h, w)</a:t>
            </a:r>
          </a:p>
          <a:p>
            <a:pPr marL="457200" lvl="1" indent="0">
              <a:buNone/>
            </a:pPr>
            <a:r>
              <a:rPr lang="en-US" dirty="0" smtClean="0">
                <a:latin typeface="Daimler CAPro" panose="00000500000000000000" pitchFamily="50" charset="0"/>
              </a:rPr>
              <a:t>Grid of sub windows : (H x W) i.e. sub-window : (h/H x w/W )</a:t>
            </a:r>
          </a:p>
          <a:p>
            <a:pPr marL="457200" lvl="1" indent="0">
              <a:buNone/>
            </a:pPr>
            <a:r>
              <a:rPr lang="en-US" dirty="0" smtClean="0">
                <a:latin typeface="Daimler CAPro" panose="00000500000000000000" pitchFamily="50" charset="0"/>
              </a:rPr>
              <a:t>Pooling applied </a:t>
            </a:r>
            <a:r>
              <a:rPr lang="en-US" dirty="0" smtClean="0">
                <a:latin typeface="Daimler CAPro" panose="00000500000000000000" pitchFamily="50" charset="0"/>
                <a:sym typeface="Wingdings" panose="05000000000000000000" pitchFamily="2" charset="2"/>
              </a:rPr>
              <a:t> Each feature map channel.</a:t>
            </a:r>
          </a:p>
          <a:p>
            <a:endParaRPr lang="en-US" dirty="0">
              <a:latin typeface="Daimler CAPro" panose="00000500000000000000" pitchFamily="50" charset="0"/>
            </a:endParaRPr>
          </a:p>
        </p:txBody>
      </p:sp>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Daimler CAPro" panose="00000500000000000000" pitchFamily="50" charset="0"/>
              </a:rPr>
              <a:t>RoI pooling layer</a:t>
            </a:r>
            <a:endParaRPr lang="en-US" dirty="0">
              <a:latin typeface="Daimler CAPro" panose="00000500000000000000" pitchFamily="50" charset="0"/>
            </a:endParaRPr>
          </a:p>
        </p:txBody>
      </p:sp>
      <p:sp>
        <p:nvSpPr>
          <p:cNvPr id="6" name="Content Placeholder 2"/>
          <p:cNvSpPr txBox="1">
            <a:spLocks/>
          </p:cNvSpPr>
          <p:nvPr/>
        </p:nvSpPr>
        <p:spPr>
          <a:xfrm>
            <a:off x="838200" y="4585926"/>
            <a:ext cx="10515600" cy="1469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Daimler CAPro" panose="00000500000000000000" pitchFamily="50" charset="0"/>
                <a:sym typeface="Wingdings" panose="05000000000000000000" pitchFamily="2" charset="2"/>
              </a:rPr>
              <a:t>Pre-trained ImageNet networks : 5 max pooling layers + 5-13 conv layers</a:t>
            </a:r>
          </a:p>
          <a:p>
            <a:r>
              <a:rPr lang="en-US" dirty="0" smtClean="0">
                <a:latin typeface="Daimler CAPro" panose="00000500000000000000" pitchFamily="50" charset="0"/>
                <a:sym typeface="Wingdings" panose="05000000000000000000" pitchFamily="2" charset="2"/>
              </a:rPr>
              <a:t>3 transformations while initializing.</a:t>
            </a:r>
          </a:p>
          <a:p>
            <a:endParaRPr lang="en-US" dirty="0">
              <a:latin typeface="Daimler CAPro" panose="00000500000000000000" pitchFamily="50" charset="0"/>
            </a:endParaRPr>
          </a:p>
        </p:txBody>
      </p:sp>
    </p:spTree>
    <p:extLst>
      <p:ext uri="{BB962C8B-B14F-4D97-AF65-F5344CB8AC3E}">
        <p14:creationId xmlns:p14="http://schemas.microsoft.com/office/powerpoint/2010/main" val="3283762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Multi-task Loss</a:t>
            </a:r>
            <a:endParaRPr lang="en-US" dirty="0">
              <a:latin typeface="Daimler CAPro" panose="00000500000000000000" pitchFamily="50"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84208"/>
            <a:ext cx="6894574" cy="75195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0" y="2629686"/>
            <a:ext cx="5006774" cy="3886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102262"/>
            <a:ext cx="5692633" cy="2232853"/>
          </a:xfrm>
          <a:prstGeom prst="rect">
            <a:avLst/>
          </a:prstGeom>
        </p:spPr>
      </p:pic>
      <p:sp>
        <p:nvSpPr>
          <p:cNvPr id="9" name="Content Placeholder 2"/>
          <p:cNvSpPr txBox="1">
            <a:spLocks/>
          </p:cNvSpPr>
          <p:nvPr/>
        </p:nvSpPr>
        <p:spPr>
          <a:xfrm>
            <a:off x="657046" y="5593907"/>
            <a:ext cx="10515600" cy="1469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Daimler CAPro" panose="00000500000000000000" pitchFamily="50" charset="0"/>
              </a:rPr>
              <a:t>The hyper-parameter λ in Eq. 1 controls the balance between the two task losses</a:t>
            </a:r>
            <a:r>
              <a:rPr lang="en-US" dirty="0" smtClean="0"/>
              <a:t>. </a:t>
            </a:r>
            <a:r>
              <a:rPr lang="en-US" dirty="0" smtClean="0">
                <a:latin typeface="Daimler CAPro" panose="00000500000000000000" pitchFamily="50" charset="0"/>
              </a:rPr>
              <a:t>It is taken to be 1</a:t>
            </a:r>
            <a:endParaRPr lang="en-US" dirty="0">
              <a:latin typeface="Daimler CAPro" panose="00000500000000000000" pitchFamily="50" charset="0"/>
            </a:endParaRPr>
          </a:p>
        </p:txBody>
      </p:sp>
      <p:sp>
        <p:nvSpPr>
          <p:cNvPr id="5" name="Rectangle 4"/>
          <p:cNvSpPr/>
          <p:nvPr/>
        </p:nvSpPr>
        <p:spPr>
          <a:xfrm>
            <a:off x="6162136" y="3102262"/>
            <a:ext cx="6096000" cy="646331"/>
          </a:xfrm>
          <a:prstGeom prst="rect">
            <a:avLst/>
          </a:prstGeom>
        </p:spPr>
        <p:txBody>
          <a:bodyPr>
            <a:spAutoFit/>
          </a:bodyPr>
          <a:lstStyle/>
          <a:p>
            <a:r>
              <a:rPr lang="en-US" i="1" dirty="0" err="1">
                <a:latin typeface="Daimler CAPro" panose="00000500000000000000" pitchFamily="50" charset="0"/>
              </a:rPr>
              <a:t>L</a:t>
            </a:r>
            <a:r>
              <a:rPr lang="en-US" baseline="-25000" dirty="0" err="1">
                <a:latin typeface="Daimler CAPro" panose="00000500000000000000" pitchFamily="50" charset="0"/>
              </a:rPr>
              <a:t>loc</a:t>
            </a:r>
            <a:r>
              <a:rPr lang="en-US" dirty="0">
                <a:latin typeface="Daimler CAPro" panose="00000500000000000000" pitchFamily="50" charset="0"/>
              </a:rPr>
              <a:t>, is defined over a tuple </a:t>
            </a:r>
            <a:r>
              <a:rPr lang="en-US" dirty="0" smtClean="0">
                <a:latin typeface="Daimler CAPro" panose="00000500000000000000" pitchFamily="50" charset="0"/>
              </a:rPr>
              <a:t>of true </a:t>
            </a:r>
            <a:r>
              <a:rPr lang="en-US" dirty="0">
                <a:latin typeface="Daimler CAPro" panose="00000500000000000000" pitchFamily="50" charset="0"/>
              </a:rPr>
              <a:t>bounding-box regression targets for class u</a:t>
            </a:r>
            <a:r>
              <a:rPr lang="en-US" i="1" dirty="0">
                <a:latin typeface="Daimler CAPro" panose="00000500000000000000" pitchFamily="50" charset="0"/>
              </a:rPr>
              <a:t>, </a:t>
            </a:r>
            <a:r>
              <a:rPr lang="en-US" dirty="0">
                <a:latin typeface="Daimler CAPro" panose="00000500000000000000" pitchFamily="50" charset="0"/>
              </a:rPr>
              <a:t>v</a:t>
            </a:r>
            <a:r>
              <a:rPr lang="en-US" i="1" dirty="0">
                <a:latin typeface="Daimler CAPro" panose="00000500000000000000" pitchFamily="50" charset="0"/>
              </a:rPr>
              <a:t> = (</a:t>
            </a:r>
            <a:r>
              <a:rPr lang="en-US" dirty="0" err="1">
                <a:latin typeface="Daimler CAPro" panose="00000500000000000000" pitchFamily="50" charset="0"/>
              </a:rPr>
              <a:t>v</a:t>
            </a:r>
            <a:r>
              <a:rPr lang="en-US" i="1" baseline="-25000" dirty="0" err="1">
                <a:latin typeface="Daimler CAPro" panose="00000500000000000000" pitchFamily="50" charset="0"/>
              </a:rPr>
              <a:t>x</a:t>
            </a:r>
            <a:r>
              <a:rPr lang="en-US" i="1" dirty="0">
                <a:latin typeface="Daimler CAPro" panose="00000500000000000000" pitchFamily="50" charset="0"/>
              </a:rPr>
              <a:t>, </a:t>
            </a:r>
            <a:r>
              <a:rPr lang="en-US" dirty="0" err="1">
                <a:latin typeface="Daimler CAPro" panose="00000500000000000000" pitchFamily="50" charset="0"/>
              </a:rPr>
              <a:t>v</a:t>
            </a:r>
            <a:r>
              <a:rPr lang="en-US" i="1" baseline="-25000" dirty="0" err="1">
                <a:latin typeface="Daimler CAPro" panose="00000500000000000000" pitchFamily="50" charset="0"/>
              </a:rPr>
              <a:t>y</a:t>
            </a:r>
            <a:r>
              <a:rPr lang="en-US" i="1" dirty="0">
                <a:latin typeface="Daimler CAPro" panose="00000500000000000000" pitchFamily="50" charset="0"/>
              </a:rPr>
              <a:t>, </a:t>
            </a:r>
            <a:r>
              <a:rPr lang="en-US" dirty="0" err="1">
                <a:latin typeface="Daimler CAPro" panose="00000500000000000000" pitchFamily="50" charset="0"/>
              </a:rPr>
              <a:t>v</a:t>
            </a:r>
            <a:r>
              <a:rPr lang="en-US" i="1" baseline="-25000" dirty="0" err="1">
                <a:latin typeface="Daimler CAPro" panose="00000500000000000000" pitchFamily="50" charset="0"/>
              </a:rPr>
              <a:t>w</a:t>
            </a:r>
            <a:r>
              <a:rPr lang="en-US" i="1" dirty="0">
                <a:latin typeface="Daimler CAPro" panose="00000500000000000000" pitchFamily="50" charset="0"/>
              </a:rPr>
              <a:t>, </a:t>
            </a:r>
            <a:r>
              <a:rPr lang="en-US" dirty="0" err="1">
                <a:latin typeface="Daimler CAPro" panose="00000500000000000000" pitchFamily="50" charset="0"/>
              </a:rPr>
              <a:t>v</a:t>
            </a:r>
            <a:r>
              <a:rPr lang="en-US" i="1" baseline="-25000" dirty="0" err="1">
                <a:latin typeface="Daimler CAPro" panose="00000500000000000000" pitchFamily="50" charset="0"/>
              </a:rPr>
              <a:t>h</a:t>
            </a:r>
            <a:r>
              <a:rPr lang="en-US" i="1" dirty="0">
                <a:latin typeface="Daimler CAPro" panose="00000500000000000000" pitchFamily="50" charset="0"/>
              </a:rPr>
              <a:t>)</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967" y="3748593"/>
            <a:ext cx="1844200" cy="297206"/>
          </a:xfrm>
          <a:prstGeom prst="rect">
            <a:avLst/>
          </a:prstGeom>
        </p:spPr>
      </p:pic>
      <p:sp>
        <p:nvSpPr>
          <p:cNvPr id="10" name="TextBox 9"/>
          <p:cNvSpPr txBox="1"/>
          <p:nvPr/>
        </p:nvSpPr>
        <p:spPr>
          <a:xfrm>
            <a:off x="6162136" y="3676467"/>
            <a:ext cx="1981831" cy="369332"/>
          </a:xfrm>
          <a:prstGeom prst="rect">
            <a:avLst/>
          </a:prstGeom>
          <a:noFill/>
        </p:spPr>
        <p:txBody>
          <a:bodyPr wrap="square" rtlCol="0">
            <a:spAutoFit/>
          </a:bodyPr>
          <a:lstStyle/>
          <a:p>
            <a:r>
              <a:rPr lang="en-US" dirty="0" smtClean="0">
                <a:latin typeface="Daimler CAPro" panose="00000500000000000000" pitchFamily="50" charset="0"/>
              </a:rPr>
              <a:t>Predicted tuple </a:t>
            </a:r>
            <a:r>
              <a:rPr lang="en-US" dirty="0" smtClean="0">
                <a:latin typeface="Daimler CAPro" panose="00000500000000000000" pitchFamily="50" charset="0"/>
                <a:sym typeface="Wingdings" panose="05000000000000000000" pitchFamily="2" charset="2"/>
              </a:rPr>
              <a:t></a:t>
            </a:r>
            <a:endParaRPr lang="en-US" dirty="0">
              <a:latin typeface="Daimler CAPro" panose="00000500000000000000" pitchFamily="50" charset="0"/>
            </a:endParaRPr>
          </a:p>
        </p:txBody>
      </p:sp>
    </p:spTree>
    <p:extLst>
      <p:ext uri="{BB962C8B-B14F-4D97-AF65-F5344CB8AC3E}">
        <p14:creationId xmlns:p14="http://schemas.microsoft.com/office/powerpoint/2010/main" val="128056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Faster R-CNN</a:t>
            </a:r>
            <a:endParaRPr lang="en-US" dirty="0"/>
          </a:p>
        </p:txBody>
      </p:sp>
      <p:sp>
        <p:nvSpPr>
          <p:cNvPr id="3" name="Content Placeholder 2"/>
          <p:cNvSpPr>
            <a:spLocks noGrp="1"/>
          </p:cNvSpPr>
          <p:nvPr>
            <p:ph idx="1"/>
          </p:nvPr>
        </p:nvSpPr>
        <p:spPr/>
        <p:txBody>
          <a:bodyPr/>
          <a:lstStyle/>
          <a:p>
            <a:r>
              <a:rPr lang="en-US" dirty="0" smtClean="0">
                <a:latin typeface="Daimler CAPro" panose="00000500000000000000" pitchFamily="50" charset="0"/>
              </a:rPr>
              <a:t>Motivation : </a:t>
            </a:r>
          </a:p>
          <a:p>
            <a:pPr marL="0" indent="0">
              <a:buNone/>
            </a:pPr>
            <a:r>
              <a:rPr lang="en-US" dirty="0">
                <a:latin typeface="Daimler CAPro" panose="00000500000000000000" pitchFamily="50" charset="0"/>
              </a:rPr>
              <a:t>O</a:t>
            </a:r>
            <a:r>
              <a:rPr lang="en-US" dirty="0" smtClean="0">
                <a:latin typeface="Daimler CAPro" panose="00000500000000000000" pitchFamily="50" charset="0"/>
              </a:rPr>
              <a:t>ne remaining bottleneck in the Fast R-CNN process 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the region proposer. </a:t>
            </a:r>
          </a:p>
          <a:p>
            <a:pPr marL="0" indent="0">
              <a:buNone/>
            </a:pPr>
            <a:r>
              <a:rPr lang="en-US" dirty="0" smtClean="0">
                <a:latin typeface="Daimler CAPro" panose="00000500000000000000" pitchFamily="50" charset="0"/>
              </a:rPr>
              <a:t>Selective Search, a fairly slow process that was found to be the bottleneck of the overall process.</a:t>
            </a:r>
          </a:p>
          <a:p>
            <a:r>
              <a:rPr lang="en-US" dirty="0" smtClean="0">
                <a:latin typeface="Daimler CAPro" panose="00000500000000000000" pitchFamily="50" charset="0"/>
              </a:rPr>
              <a:t> Change : </a:t>
            </a:r>
          </a:p>
          <a:p>
            <a:pPr marL="0" indent="0">
              <a:buNone/>
            </a:pPr>
            <a:r>
              <a:rPr lang="en-US" dirty="0" smtClean="0">
                <a:latin typeface="Daimler CAPro" panose="00000500000000000000" pitchFamily="50" charset="0"/>
              </a:rPr>
              <a:t>Region proposal network (RPN) to extract region proposals</a:t>
            </a:r>
          </a:p>
          <a:p>
            <a:pPr marL="0" indent="0">
              <a:buNone/>
            </a:pPr>
            <a:endParaRPr lang="en-US" dirty="0" smtClean="0">
              <a:latin typeface="Daimler CAPro" panose="00000500000000000000" pitchFamily="50" charset="0"/>
            </a:endParaRPr>
          </a:p>
        </p:txBody>
      </p:sp>
    </p:spTree>
    <p:extLst>
      <p:ext uri="{BB962C8B-B14F-4D97-AF65-F5344CB8AC3E}">
        <p14:creationId xmlns:p14="http://schemas.microsoft.com/office/powerpoint/2010/main" val="1928817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6495" y="600674"/>
            <a:ext cx="5766622" cy="5677906"/>
          </a:xfrm>
        </p:spPr>
      </p:pic>
    </p:spTree>
    <p:extLst>
      <p:ext uri="{BB962C8B-B14F-4D97-AF65-F5344CB8AC3E}">
        <p14:creationId xmlns:p14="http://schemas.microsoft.com/office/powerpoint/2010/main" val="3263300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Region proposal network</a:t>
            </a:r>
            <a:endParaRPr lang="en-US" dirty="0"/>
          </a:p>
        </p:txBody>
      </p:sp>
      <p:sp>
        <p:nvSpPr>
          <p:cNvPr id="3" name="Content Placeholder 2"/>
          <p:cNvSpPr>
            <a:spLocks noGrp="1"/>
          </p:cNvSpPr>
          <p:nvPr>
            <p:ph idx="1"/>
          </p:nvPr>
        </p:nvSpPr>
        <p:spPr>
          <a:xfrm>
            <a:off x="7414764" y="1690687"/>
            <a:ext cx="4412052" cy="3692195"/>
          </a:xfrm>
        </p:spPr>
        <p:txBody>
          <a:bodyPr>
            <a:normAutofit/>
          </a:bodyPr>
          <a:lstStyle/>
          <a:p>
            <a:r>
              <a:rPr lang="en-US" dirty="0" smtClean="0">
                <a:latin typeface="Daimler CAPro" panose="00000500000000000000" pitchFamily="50" charset="0"/>
              </a:rPr>
              <a:t>Input : Image of any size</a:t>
            </a:r>
          </a:p>
          <a:p>
            <a:r>
              <a:rPr lang="en-US" dirty="0" smtClean="0">
                <a:latin typeface="Daimler CAPro" panose="00000500000000000000" pitchFamily="50" charset="0"/>
              </a:rPr>
              <a:t>Output : Set of rectangular object proposals, each with an “</a:t>
            </a:r>
            <a:r>
              <a:rPr lang="en-US" dirty="0" err="1" smtClean="0">
                <a:latin typeface="Daimler CAPro" panose="00000500000000000000" pitchFamily="50" charset="0"/>
              </a:rPr>
              <a:t>objectness</a:t>
            </a:r>
            <a:r>
              <a:rPr lang="en-US" dirty="0" smtClean="0">
                <a:latin typeface="Daimler CAPro" panose="00000500000000000000" pitchFamily="50" charset="0"/>
              </a:rPr>
              <a:t>” score</a:t>
            </a:r>
          </a:p>
          <a:p>
            <a:pPr marL="0" indent="0">
              <a:buNone/>
            </a:pPr>
            <a:endParaRPr lang="en-US" dirty="0">
              <a:latin typeface="Daimler CAPro" panose="00000500000000000000" pitchFamily="50"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63" y="1615297"/>
            <a:ext cx="6743700" cy="4000500"/>
          </a:xfrm>
          <a:prstGeom prst="rect">
            <a:avLst/>
          </a:prstGeom>
        </p:spPr>
      </p:pic>
    </p:spTree>
    <p:extLst>
      <p:ext uri="{BB962C8B-B14F-4D97-AF65-F5344CB8AC3E}">
        <p14:creationId xmlns:p14="http://schemas.microsoft.com/office/powerpoint/2010/main" val="3345929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aimler CAPro" panose="00000500000000000000" pitchFamily="50" charset="0"/>
              </a:rPr>
              <a:t>R-FCN</a:t>
            </a:r>
            <a:br>
              <a:rPr lang="en-US" dirty="0">
                <a:latin typeface="Daimler CAPro" panose="00000500000000000000" pitchFamily="50" charset="0"/>
              </a:rPr>
            </a:br>
            <a:r>
              <a:rPr lang="en-US" sz="2800" dirty="0" smtClean="0">
                <a:latin typeface="Daimler CAPro" panose="00000500000000000000" pitchFamily="50" charset="0"/>
              </a:rPr>
              <a:t>Paper by </a:t>
            </a:r>
            <a:r>
              <a:rPr lang="en-US" sz="2800" dirty="0" err="1" smtClean="0">
                <a:latin typeface="Daimler CAPro" panose="00000500000000000000" pitchFamily="50" charset="0"/>
              </a:rPr>
              <a:t>Jifeng</a:t>
            </a:r>
            <a:r>
              <a:rPr lang="en-US" sz="2800" dirty="0" smtClean="0">
                <a:latin typeface="Daimler CAPro" panose="00000500000000000000" pitchFamily="50" charset="0"/>
              </a:rPr>
              <a:t> Dai et al.</a:t>
            </a:r>
            <a:endParaRPr lang="en-US" sz="2800" dirty="0">
              <a:latin typeface="Daimler CAPro" panose="00000500000000000000" pitchFamily="50" charset="0"/>
            </a:endParaRPr>
          </a:p>
        </p:txBody>
      </p:sp>
      <p:sp>
        <p:nvSpPr>
          <p:cNvPr id="3" name="Content Placeholder 2"/>
          <p:cNvSpPr>
            <a:spLocks noGrp="1"/>
          </p:cNvSpPr>
          <p:nvPr>
            <p:ph idx="1"/>
          </p:nvPr>
        </p:nvSpPr>
        <p:spPr/>
        <p:txBody>
          <a:bodyPr/>
          <a:lstStyle/>
          <a:p>
            <a:r>
              <a:rPr lang="en-US" dirty="0" smtClean="0">
                <a:latin typeface="Daimler CAPro" panose="00000500000000000000" pitchFamily="50" charset="0"/>
              </a:rPr>
              <a:t>Motivation</a:t>
            </a:r>
          </a:p>
          <a:p>
            <a:pPr marL="457200" lvl="1" indent="0">
              <a:buNone/>
            </a:pPr>
            <a:r>
              <a:rPr lang="en-US" dirty="0"/>
              <a:t> </a:t>
            </a:r>
            <a:r>
              <a:rPr lang="en-US" dirty="0">
                <a:latin typeface="Daimler CAPro" panose="00000500000000000000" pitchFamily="50" charset="0"/>
              </a:rPr>
              <a:t>I</a:t>
            </a:r>
            <a:r>
              <a:rPr lang="en-US" dirty="0" smtClean="0">
                <a:latin typeface="Daimler CAPro" panose="00000500000000000000" pitchFamily="50" charset="0"/>
              </a:rPr>
              <a:t>ncrease </a:t>
            </a:r>
            <a:r>
              <a:rPr lang="en-US" dirty="0">
                <a:latin typeface="Daimler CAPro" panose="00000500000000000000" pitchFamily="50" charset="0"/>
              </a:rPr>
              <a:t>speed by maximizing shared computation</a:t>
            </a:r>
            <a:r>
              <a:rPr lang="en-US" dirty="0" smtClean="0">
                <a:latin typeface="Daimler CAPro" panose="00000500000000000000" pitchFamily="50" charset="0"/>
              </a:rPr>
              <a:t>.</a:t>
            </a:r>
            <a:endParaRPr lang="en-US" dirty="0">
              <a:latin typeface="Daimler CAPro" panose="00000500000000000000" pitchFamily="50" charset="0"/>
            </a:endParaRPr>
          </a:p>
          <a:p>
            <a:r>
              <a:rPr lang="en-US" dirty="0" smtClean="0">
                <a:latin typeface="Daimler CAPro" panose="00000500000000000000" pitchFamily="50" charset="0"/>
              </a:rPr>
              <a:t>Approach</a:t>
            </a:r>
          </a:p>
          <a:p>
            <a:pPr marL="457200" lvl="1" indent="0">
              <a:buNone/>
            </a:pPr>
            <a:r>
              <a:rPr lang="en-US" dirty="0" smtClean="0">
                <a:latin typeface="Daimler CAPro" panose="00000500000000000000" pitchFamily="50" charset="0"/>
              </a:rPr>
              <a:t>Fully convolutional (shared) architecture.</a:t>
            </a:r>
          </a:p>
          <a:p>
            <a:pPr marL="457200" lvl="1" indent="0">
              <a:buNone/>
            </a:pPr>
            <a:r>
              <a:rPr lang="en-US" dirty="0" smtClean="0">
                <a:latin typeface="Daimler CAPro" panose="00000500000000000000" pitchFamily="50" charset="0"/>
              </a:rPr>
              <a:t>Translational invariance is learned.</a:t>
            </a:r>
          </a:p>
          <a:p>
            <a:pPr marL="457200" lvl="1" indent="0">
              <a:buNone/>
            </a:pPr>
            <a:r>
              <a:rPr lang="en-US" dirty="0" smtClean="0">
                <a:latin typeface="Daimler CAPro" panose="00000500000000000000" pitchFamily="50" charset="0"/>
              </a:rPr>
              <a:t>However, we also need translational variance. Why?</a:t>
            </a:r>
          </a:p>
          <a:p>
            <a:pPr marL="457200" lvl="1" indent="0">
              <a:buNone/>
            </a:pPr>
            <a:r>
              <a:rPr lang="en-US" dirty="0">
                <a:latin typeface="Daimler CAPro" panose="00000500000000000000" pitchFamily="50" charset="0"/>
              </a:rPr>
              <a:t>	</a:t>
            </a:r>
            <a:r>
              <a:rPr lang="en-US" dirty="0" smtClean="0">
                <a:latin typeface="Daimler CAPro" panose="00000500000000000000" pitchFamily="50" charset="0"/>
              </a:rPr>
              <a:t>- Image classification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translational invariance preferred</a:t>
            </a:r>
          </a:p>
          <a:p>
            <a:pPr marL="457200" lvl="1" indent="0">
              <a:buNone/>
            </a:pPr>
            <a:r>
              <a:rPr lang="en-US" dirty="0">
                <a:latin typeface="Daimler CAPro" panose="00000500000000000000" pitchFamily="50" charset="0"/>
              </a:rPr>
              <a:t>	</a:t>
            </a:r>
            <a:r>
              <a:rPr lang="en-US" dirty="0" smtClean="0">
                <a:latin typeface="Daimler CAPro" panose="00000500000000000000" pitchFamily="50" charset="0"/>
              </a:rPr>
              <a:t>- </a:t>
            </a:r>
            <a:r>
              <a:rPr lang="en-US" dirty="0" smtClean="0">
                <a:latin typeface="Daimler CAPro" panose="00000500000000000000" pitchFamily="50" charset="0"/>
                <a:sym typeface="Wingdings" panose="05000000000000000000" pitchFamily="2" charset="2"/>
              </a:rPr>
              <a:t> translational variance</a:t>
            </a:r>
            <a:endParaRPr lang="en-US" dirty="0" smtClean="0">
              <a:latin typeface="Daimler CAPro" panose="00000500000000000000" pitchFamily="50" charset="0"/>
            </a:endParaRPr>
          </a:p>
        </p:txBody>
      </p:sp>
    </p:spTree>
    <p:extLst>
      <p:ext uri="{BB962C8B-B14F-4D97-AF65-F5344CB8AC3E}">
        <p14:creationId xmlns:p14="http://schemas.microsoft.com/office/powerpoint/2010/main" val="23421107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Overall architecture</a:t>
            </a:r>
            <a:endParaRPr lang="en-US" dirty="0">
              <a:latin typeface="Daimler CAPro" panose="00000500000000000000" pitchFamily="50"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8965"/>
            <a:ext cx="9239141" cy="4351338"/>
          </a:xfrm>
        </p:spPr>
      </p:pic>
    </p:spTree>
    <p:extLst>
      <p:ext uri="{BB962C8B-B14F-4D97-AF65-F5344CB8AC3E}">
        <p14:creationId xmlns:p14="http://schemas.microsoft.com/office/powerpoint/2010/main" val="1213351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7368"/>
            <a:ext cx="10515600" cy="1325563"/>
          </a:xfrm>
        </p:spPr>
        <p:txBody>
          <a:bodyPr/>
          <a:lstStyle/>
          <a:p>
            <a:r>
              <a:rPr lang="en-US" dirty="0" smtClean="0">
                <a:latin typeface="Daimler CAPro" panose="00000500000000000000" pitchFamily="50" charset="0"/>
              </a:rPr>
              <a:t>Translational variance</a:t>
            </a:r>
            <a:endParaRPr lang="en-US" dirty="0">
              <a:latin typeface="Daimler CAPro" panose="00000500000000000000" pitchFamily="50" charset="0"/>
            </a:endParaRPr>
          </a:p>
        </p:txBody>
      </p:sp>
      <p:sp>
        <p:nvSpPr>
          <p:cNvPr id="3" name="Content Placeholder 2"/>
          <p:cNvSpPr>
            <a:spLocks noGrp="1"/>
          </p:cNvSpPr>
          <p:nvPr>
            <p:ph idx="1"/>
          </p:nvPr>
        </p:nvSpPr>
        <p:spPr>
          <a:xfrm>
            <a:off x="838199" y="1052423"/>
            <a:ext cx="10515600" cy="4701846"/>
          </a:xfrm>
        </p:spPr>
        <p:txBody>
          <a:bodyPr/>
          <a:lstStyle/>
          <a:p>
            <a:r>
              <a:rPr lang="en-US" dirty="0" smtClean="0">
                <a:latin typeface="Daimler CAPro" panose="00000500000000000000" pitchFamily="50" charset="0"/>
              </a:rPr>
              <a:t>Position sensitive score maps</a:t>
            </a:r>
          </a:p>
          <a:p>
            <a:pPr marL="457200" lvl="1" indent="0">
              <a:buNone/>
            </a:pPr>
            <a:r>
              <a:rPr lang="en-US" dirty="0" smtClean="0">
                <a:latin typeface="Daimler CAPro" panose="00000500000000000000" pitchFamily="50"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292" y="1508296"/>
            <a:ext cx="8756139" cy="5349704"/>
          </a:xfrm>
          <a:prstGeom prst="rect">
            <a:avLst/>
          </a:prstGeom>
        </p:spPr>
      </p:pic>
    </p:spTree>
    <p:extLst>
      <p:ext uri="{BB962C8B-B14F-4D97-AF65-F5344CB8AC3E}">
        <p14:creationId xmlns:p14="http://schemas.microsoft.com/office/powerpoint/2010/main" val="1678118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860" y="98425"/>
            <a:ext cx="10515600" cy="1325563"/>
          </a:xfrm>
        </p:spPr>
        <p:txBody>
          <a:bodyPr/>
          <a:lstStyle/>
          <a:p>
            <a:r>
              <a:rPr lang="en-US" dirty="0" smtClean="0">
                <a:latin typeface="Daimler CAPro" panose="00000500000000000000" pitchFamily="50" charset="0"/>
              </a:rPr>
              <a:t>Visualization of Selective RoI Pooling</a:t>
            </a:r>
            <a:endParaRPr lang="en-US" dirty="0">
              <a:latin typeface="Daimler CAPro" panose="00000500000000000000" pitchFamily="50"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880" y="1197506"/>
            <a:ext cx="4813431" cy="4750857"/>
          </a:xfrm>
        </p:spPr>
      </p:pic>
      <p:sp>
        <p:nvSpPr>
          <p:cNvPr id="8" name="Rectangle 7"/>
          <p:cNvSpPr/>
          <p:nvPr/>
        </p:nvSpPr>
        <p:spPr>
          <a:xfrm>
            <a:off x="7429500" y="1197506"/>
            <a:ext cx="3802380" cy="1477328"/>
          </a:xfrm>
          <a:prstGeom prst="rect">
            <a:avLst/>
          </a:prstGeom>
        </p:spPr>
        <p:txBody>
          <a:bodyPr wrap="square">
            <a:spAutoFit/>
          </a:bodyPr>
          <a:lstStyle/>
          <a:p>
            <a:r>
              <a:rPr lang="en-US" dirty="0" smtClean="0">
                <a:latin typeface="Daimler CAPro" panose="00000500000000000000" pitchFamily="50" charset="0"/>
              </a:rPr>
              <a:t>With </a:t>
            </a:r>
            <a:r>
              <a:rPr lang="en-US" dirty="0">
                <a:latin typeface="Daimler CAPro" panose="00000500000000000000" pitchFamily="50" charset="0"/>
              </a:rPr>
              <a:t>end-to-end training, this RoI layer shepherds the last</a:t>
            </a:r>
          </a:p>
          <a:p>
            <a:r>
              <a:rPr lang="en-US" dirty="0">
                <a:latin typeface="Daimler CAPro" panose="00000500000000000000" pitchFamily="50" charset="0"/>
              </a:rPr>
              <a:t>convolutional layer to learn specialized position-sensitive score maps. </a:t>
            </a:r>
          </a:p>
        </p:txBody>
      </p:sp>
    </p:spTree>
    <p:extLst>
      <p:ext uri="{BB962C8B-B14F-4D97-AF65-F5344CB8AC3E}">
        <p14:creationId xmlns:p14="http://schemas.microsoft.com/office/powerpoint/2010/main" val="1769826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latin typeface="Daimler CAPro" panose="00000500000000000000" pitchFamily="50" charset="0"/>
              </a:rPr>
              <a:t>Classification vs Object detection &amp; segmentation</a:t>
            </a:r>
            <a:endParaRPr lang="en-US" sz="3600" dirty="0">
              <a:latin typeface="Daimler CAPro" panose="00000500000000000000" pitchFamily="50" charset="0"/>
            </a:endParaRPr>
          </a:p>
        </p:txBody>
      </p:sp>
      <p:sp>
        <p:nvSpPr>
          <p:cNvPr id="3" name="Content Placeholder 2"/>
          <p:cNvSpPr>
            <a:spLocks noGrp="1"/>
          </p:cNvSpPr>
          <p:nvPr>
            <p:ph sz="half" idx="1"/>
          </p:nvPr>
        </p:nvSpPr>
        <p:spPr/>
        <p:txBody>
          <a:bodyPr/>
          <a:lstStyle/>
          <a:p>
            <a:pPr marL="0" indent="0" algn="ctr">
              <a:buNone/>
            </a:pPr>
            <a:r>
              <a:rPr lang="en-US" dirty="0" smtClean="0">
                <a:latin typeface="Daimler CAPro" panose="00000500000000000000" pitchFamily="50" charset="0"/>
              </a:rPr>
              <a:t>Image level classification</a:t>
            </a:r>
            <a:endParaRPr lang="en-US" dirty="0">
              <a:latin typeface="Daimler CAPro" panose="00000500000000000000" pitchFamily="50" charset="0"/>
            </a:endParaRPr>
          </a:p>
        </p:txBody>
      </p:sp>
      <p:sp>
        <p:nvSpPr>
          <p:cNvPr id="4" name="Content Placeholder 3"/>
          <p:cNvSpPr>
            <a:spLocks noGrp="1"/>
          </p:cNvSpPr>
          <p:nvPr>
            <p:ph sz="half" idx="2"/>
          </p:nvPr>
        </p:nvSpPr>
        <p:spPr/>
        <p:txBody>
          <a:bodyPr/>
          <a:lstStyle/>
          <a:p>
            <a:pPr marL="0" indent="0" algn="ctr">
              <a:buNone/>
            </a:pPr>
            <a:r>
              <a:rPr lang="en-US" dirty="0">
                <a:latin typeface="Daimler CAPro" panose="00000500000000000000" pitchFamily="50" charset="0"/>
              </a:rPr>
              <a:t>Object detection &amp; segmentation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82" y="2629694"/>
            <a:ext cx="3800475" cy="2743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54" y="2629694"/>
            <a:ext cx="5045446" cy="3153404"/>
          </a:xfrm>
          <a:prstGeom prst="rect">
            <a:avLst/>
          </a:prstGeom>
        </p:spPr>
      </p:pic>
    </p:spTree>
    <p:extLst>
      <p:ext uri="{BB962C8B-B14F-4D97-AF65-F5344CB8AC3E}">
        <p14:creationId xmlns:p14="http://schemas.microsoft.com/office/powerpoint/2010/main" val="431230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260350"/>
            <a:ext cx="10515600" cy="1325563"/>
          </a:xfrm>
        </p:spPr>
        <p:txBody>
          <a:bodyPr/>
          <a:lstStyle/>
          <a:p>
            <a:r>
              <a:rPr lang="en-US" dirty="0">
                <a:latin typeface="Daimler CAPro" panose="00000500000000000000" pitchFamily="50" charset="0"/>
              </a:rPr>
              <a:t>Position-sensitive score maps &amp; Position-sensitive RoI pooling.</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81491"/>
            <a:ext cx="6764274" cy="2629455"/>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770" t="-1" r="4100" b="22929"/>
          <a:stretch/>
        </p:blipFill>
        <p:spPr>
          <a:xfrm>
            <a:off x="6764274" y="1981491"/>
            <a:ext cx="5397622" cy="2851574"/>
          </a:xfrm>
          <a:prstGeom prst="rect">
            <a:avLst/>
          </a:prstGeom>
        </p:spPr>
      </p:pic>
      <p:sp>
        <p:nvSpPr>
          <p:cNvPr id="8" name="Rectangle 7"/>
          <p:cNvSpPr/>
          <p:nvPr/>
        </p:nvSpPr>
        <p:spPr>
          <a:xfrm>
            <a:off x="104775" y="4525288"/>
            <a:ext cx="3669594"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Figure 1, where a color represents a pair of </a:t>
            </a:r>
            <a:r>
              <a:rPr lang="en-US" sz="1400" i="1" dirty="0">
                <a:latin typeface="Times New Roman" panose="02020603050405020304" pitchFamily="18" charset="0"/>
                <a:cs typeface="Times New Roman" panose="02020603050405020304" pitchFamily="18" charset="0"/>
              </a:rPr>
              <a:t>(</a:t>
            </a:r>
            <a:r>
              <a:rPr lang="en-US" sz="1400" i="1" dirty="0" err="1">
                <a:latin typeface="Times New Roman" panose="02020603050405020304" pitchFamily="18" charset="0"/>
                <a:cs typeface="Times New Roman" panose="02020603050405020304" pitchFamily="18" charset="0"/>
              </a:rPr>
              <a:t>i</a:t>
            </a:r>
            <a:r>
              <a:rPr lang="en-US" sz="1400" i="1" dirty="0">
                <a:latin typeface="Times New Roman" panose="02020603050405020304" pitchFamily="18" charset="0"/>
                <a:cs typeface="Times New Roman" panose="02020603050405020304" pitchFamily="18" charset="0"/>
              </a:rPr>
              <a:t>, j).</a:t>
            </a:r>
          </a:p>
        </p:txBody>
      </p:sp>
      <p:sp>
        <p:nvSpPr>
          <p:cNvPr id="9" name="Rectangle 8"/>
          <p:cNvSpPr/>
          <p:nvPr/>
        </p:nvSpPr>
        <p:spPr>
          <a:xfrm>
            <a:off x="104775" y="5116175"/>
            <a:ext cx="6096000" cy="307777"/>
          </a:xfrm>
          <a:prstGeom prst="rect">
            <a:avLst/>
          </a:prstGeom>
        </p:spPr>
        <p:txBody>
          <a:bodyPr>
            <a:spAutoFit/>
          </a:bodyPr>
          <a:lstStyle/>
          <a:p>
            <a:r>
              <a:rPr lang="en-US" sz="1400" dirty="0" smtClean="0">
                <a:latin typeface="Times New Roman" panose="02020603050405020304" pitchFamily="18" charset="0"/>
                <a:cs typeface="Times New Roman" panose="02020603050405020304" pitchFamily="18" charset="0"/>
              </a:rPr>
              <a:t>Voting </a:t>
            </a:r>
            <a:r>
              <a:rPr lang="en-US" sz="1400" dirty="0" smtClean="0">
                <a:latin typeface="Times New Roman" panose="02020603050405020304" pitchFamily="18" charset="0"/>
                <a:cs typeface="Times New Roman" panose="02020603050405020304" pitchFamily="18" charset="0"/>
                <a:sym typeface="Wingdings" panose="05000000000000000000" pitchFamily="2" charset="2"/>
              </a:rPr>
              <a:t></a:t>
            </a:r>
            <a:endParaRPr lang="en-US" sz="1400" dirty="0" smtClean="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35" y="5166732"/>
            <a:ext cx="2011825" cy="257220"/>
          </a:xfrm>
          <a:prstGeom prst="rect">
            <a:avLst/>
          </a:prstGeom>
        </p:spPr>
      </p:pic>
      <p:sp>
        <p:nvSpPr>
          <p:cNvPr id="13" name="Rectangle 12"/>
          <p:cNvSpPr/>
          <p:nvPr/>
        </p:nvSpPr>
        <p:spPr>
          <a:xfrm>
            <a:off x="104775" y="5553173"/>
            <a:ext cx="6096000" cy="307777"/>
          </a:xfrm>
          <a:prstGeom prst="rect">
            <a:avLst/>
          </a:prstGeom>
        </p:spPr>
        <p:txBody>
          <a:bodyPr>
            <a:spAutoFit/>
          </a:bodyPr>
          <a:lstStyle/>
          <a:p>
            <a:r>
              <a:rPr lang="en-US" sz="1400" dirty="0" smtClean="0">
                <a:latin typeface="Times New Roman" panose="02020603050405020304" pitchFamily="18" charset="0"/>
                <a:cs typeface="Times New Roman" panose="02020603050405020304" pitchFamily="18" charset="0"/>
              </a:rPr>
              <a:t>Softmax </a:t>
            </a:r>
            <a:r>
              <a:rPr lang="en-US" sz="1400" dirty="0" smtClean="0">
                <a:latin typeface="Times New Roman" panose="02020603050405020304" pitchFamily="18" charset="0"/>
                <a:cs typeface="Times New Roman" panose="02020603050405020304" pitchFamily="18" charset="0"/>
                <a:sym typeface="Wingdings" panose="05000000000000000000" pitchFamily="2" charset="2"/>
              </a:rPr>
              <a:t></a:t>
            </a:r>
            <a:endParaRPr lang="en-US" sz="1400" dirty="0" smtClean="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436" y="5548503"/>
            <a:ext cx="2850127" cy="312447"/>
          </a:xfrm>
          <a:prstGeom prst="rect">
            <a:avLst/>
          </a:prstGeom>
        </p:spPr>
      </p:pic>
    </p:spTree>
    <p:extLst>
      <p:ext uri="{BB962C8B-B14F-4D97-AF65-F5344CB8AC3E}">
        <p14:creationId xmlns:p14="http://schemas.microsoft.com/office/powerpoint/2010/main" val="1002025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75" y="1688465"/>
            <a:ext cx="10515600" cy="4351338"/>
          </a:xfrm>
        </p:spPr>
        <p:txBody>
          <a:bodyPr>
            <a:normAutofit/>
          </a:bodyPr>
          <a:lstStyle/>
          <a:p>
            <a:pPr marL="0" indent="0">
              <a:buNone/>
            </a:pPr>
            <a:r>
              <a:rPr lang="en-US" dirty="0" smtClean="0">
                <a:latin typeface="Daimler CAPro" panose="00000500000000000000" pitchFamily="50" charset="0"/>
              </a:rPr>
              <a:t>Along with the k</a:t>
            </a:r>
            <a:r>
              <a:rPr lang="en-US" baseline="30000" dirty="0" smtClean="0">
                <a:latin typeface="Daimler CAPro" panose="00000500000000000000" pitchFamily="50" charset="0"/>
              </a:rPr>
              <a:t>2</a:t>
            </a:r>
            <a:r>
              <a:rPr lang="en-US" dirty="0" smtClean="0">
                <a:latin typeface="Daimler CAPro" panose="00000500000000000000" pitchFamily="50" charset="0"/>
              </a:rPr>
              <a:t>(C </a:t>
            </a:r>
            <a:r>
              <a:rPr lang="en-US" dirty="0">
                <a:latin typeface="Daimler CAPro" panose="00000500000000000000" pitchFamily="50" charset="0"/>
              </a:rPr>
              <a:t>+1)-</a:t>
            </a:r>
            <a:r>
              <a:rPr lang="en-US" dirty="0" smtClean="0">
                <a:latin typeface="Daimler CAPro" panose="00000500000000000000" pitchFamily="50" charset="0"/>
              </a:rPr>
              <a:t>d convolutional layer for </a:t>
            </a:r>
            <a:r>
              <a:rPr lang="en-US" dirty="0" err="1" smtClean="0">
                <a:latin typeface="Daimler CAPro" panose="00000500000000000000" pitchFamily="50" charset="0"/>
              </a:rPr>
              <a:t>objectness</a:t>
            </a:r>
            <a:r>
              <a:rPr lang="en-US" dirty="0" smtClean="0">
                <a:latin typeface="Daimler CAPro" panose="00000500000000000000" pitchFamily="50" charset="0"/>
              </a:rPr>
              <a:t>, </a:t>
            </a:r>
            <a:r>
              <a:rPr lang="en-US" dirty="0">
                <a:latin typeface="Daimler CAPro" panose="00000500000000000000" pitchFamily="50" charset="0"/>
              </a:rPr>
              <a:t>we append a sibling </a:t>
            </a:r>
            <a:r>
              <a:rPr lang="en-US" dirty="0" smtClean="0">
                <a:latin typeface="Daimler CAPro" panose="00000500000000000000" pitchFamily="50" charset="0"/>
              </a:rPr>
              <a:t>4k</a:t>
            </a:r>
            <a:r>
              <a:rPr lang="en-US" baseline="30000" dirty="0" smtClean="0">
                <a:latin typeface="Daimler CAPro" panose="00000500000000000000" pitchFamily="50" charset="0"/>
              </a:rPr>
              <a:t>2</a:t>
            </a:r>
            <a:r>
              <a:rPr lang="en-US" dirty="0" smtClean="0">
                <a:latin typeface="Daimler CAPro" panose="00000500000000000000" pitchFamily="50" charset="0"/>
              </a:rPr>
              <a:t>-d </a:t>
            </a:r>
            <a:r>
              <a:rPr lang="en-US" dirty="0">
                <a:latin typeface="Daimler CAPro" panose="00000500000000000000" pitchFamily="50" charset="0"/>
              </a:rPr>
              <a:t>convolutional </a:t>
            </a:r>
            <a:r>
              <a:rPr lang="en-US" dirty="0" smtClean="0">
                <a:latin typeface="Daimler CAPro" panose="00000500000000000000" pitchFamily="50" charset="0"/>
              </a:rPr>
              <a:t>layer.</a:t>
            </a:r>
          </a:p>
          <a:p>
            <a:pPr marL="0" indent="0">
              <a:buNone/>
            </a:pPr>
            <a:endParaRPr lang="en-US" dirty="0">
              <a:latin typeface="Daimler CAPro" panose="00000500000000000000" pitchFamily="50" charset="0"/>
            </a:endParaRPr>
          </a:p>
          <a:p>
            <a:pPr marL="0" indent="0">
              <a:buNone/>
            </a:pPr>
            <a:r>
              <a:rPr lang="en-US" dirty="0" smtClean="0">
                <a:latin typeface="Daimler CAPro" panose="00000500000000000000" pitchFamily="50" charset="0"/>
              </a:rPr>
              <a:t>The position-sensitive </a:t>
            </a:r>
            <a:r>
              <a:rPr lang="en-US" dirty="0">
                <a:latin typeface="Daimler CAPro" panose="00000500000000000000" pitchFamily="50" charset="0"/>
              </a:rPr>
              <a:t>RoI pooling is performed on this bank of </a:t>
            </a:r>
            <a:r>
              <a:rPr lang="en-US" dirty="0" smtClean="0">
                <a:latin typeface="Daimler CAPro" panose="00000500000000000000" pitchFamily="50" charset="0"/>
              </a:rPr>
              <a:t>4k</a:t>
            </a:r>
            <a:r>
              <a:rPr lang="en-US" baseline="30000" dirty="0" smtClean="0">
                <a:latin typeface="Daimler CAPro" panose="00000500000000000000" pitchFamily="50" charset="0"/>
              </a:rPr>
              <a:t>2</a:t>
            </a:r>
            <a:r>
              <a:rPr lang="en-US" dirty="0" smtClean="0">
                <a:latin typeface="Daimler CAPro" panose="00000500000000000000" pitchFamily="50" charset="0"/>
              </a:rPr>
              <a:t> </a:t>
            </a:r>
            <a:r>
              <a:rPr lang="en-US" dirty="0">
                <a:latin typeface="Daimler CAPro" panose="00000500000000000000" pitchFamily="50" charset="0"/>
              </a:rPr>
              <a:t>maps, </a:t>
            </a:r>
            <a:r>
              <a:rPr lang="en-US" dirty="0" smtClean="0">
                <a:latin typeface="Daimler CAPro" panose="00000500000000000000" pitchFamily="50" charset="0"/>
              </a:rPr>
              <a:t>producing: </a:t>
            </a:r>
          </a:p>
          <a:p>
            <a:pPr marL="0" indent="0">
              <a:buNone/>
            </a:pPr>
            <a:r>
              <a:rPr lang="en-US" dirty="0" smtClean="0">
                <a:latin typeface="Daimler CAPro" panose="00000500000000000000" pitchFamily="50" charset="0"/>
              </a:rPr>
              <a:t>4k</a:t>
            </a:r>
            <a:r>
              <a:rPr lang="en-US" baseline="30000" dirty="0" smtClean="0">
                <a:latin typeface="Daimler CAPro" panose="00000500000000000000" pitchFamily="50" charset="0"/>
              </a:rPr>
              <a:t>2</a:t>
            </a:r>
            <a:r>
              <a:rPr lang="en-US" dirty="0" smtClean="0">
                <a:latin typeface="Daimler CAPro" panose="00000500000000000000" pitchFamily="50" charset="0"/>
              </a:rPr>
              <a:t>-d </a:t>
            </a:r>
            <a:r>
              <a:rPr lang="en-US" dirty="0">
                <a:latin typeface="Daimler CAPro" panose="00000500000000000000" pitchFamily="50" charset="0"/>
              </a:rPr>
              <a:t>vector </a:t>
            </a:r>
            <a:r>
              <a:rPr lang="en-US" dirty="0" smtClean="0">
                <a:latin typeface="Daimler CAPro" panose="00000500000000000000" pitchFamily="50" charset="0"/>
              </a:rPr>
              <a:t>for each RoI</a:t>
            </a:r>
            <a:r>
              <a:rPr lang="en-US" dirty="0">
                <a:latin typeface="Daimler CAPro" panose="00000500000000000000" pitchFamily="50" charset="0"/>
              </a:rPr>
              <a:t> </a:t>
            </a:r>
            <a:r>
              <a:rPr lang="en-US" dirty="0" smtClean="0">
                <a:latin typeface="Daimler CAPro" panose="00000500000000000000" pitchFamily="50" charset="0"/>
                <a:sym typeface="Wingdings" panose="05000000000000000000" pitchFamily="2" charset="2"/>
              </a:rPr>
              <a:t> </a:t>
            </a:r>
            <a:r>
              <a:rPr lang="en-US" dirty="0">
                <a:latin typeface="Daimler CAPro" panose="00000500000000000000" pitchFamily="50" charset="0"/>
                <a:sym typeface="Wingdings" panose="05000000000000000000" pitchFamily="2" charset="2"/>
              </a:rPr>
              <a:t>a</a:t>
            </a:r>
            <a:r>
              <a:rPr lang="en-US" dirty="0" smtClean="0">
                <a:latin typeface="Daimler CAPro" panose="00000500000000000000" pitchFamily="50" charset="0"/>
                <a:sym typeface="Wingdings" panose="05000000000000000000" pitchFamily="2" charset="2"/>
              </a:rPr>
              <a:t>verage voting  4d vector</a:t>
            </a:r>
          </a:p>
          <a:p>
            <a:pPr marL="0" indent="0">
              <a:buNone/>
            </a:pPr>
            <a:endParaRPr lang="en-US" dirty="0">
              <a:latin typeface="Daimler CAPro" panose="00000500000000000000" pitchFamily="50" charset="0"/>
              <a:sym typeface="Wingdings" panose="05000000000000000000" pitchFamily="2" charset="2"/>
            </a:endParaRPr>
          </a:p>
          <a:p>
            <a:pPr marL="0" indent="0">
              <a:buNone/>
            </a:pPr>
            <a:r>
              <a:rPr lang="en-US" dirty="0" smtClean="0">
                <a:latin typeface="Daimler CAPro" panose="00000500000000000000" pitchFamily="50" charset="0"/>
                <a:sym typeface="Wingdings" panose="05000000000000000000" pitchFamily="2" charset="2"/>
              </a:rPr>
              <a:t>We perform class agnostic BB regression for simplicity, but the class-specific counterpart is applicable too (i.e. 4k</a:t>
            </a:r>
            <a:r>
              <a:rPr lang="en-US" baseline="30000" dirty="0" smtClean="0">
                <a:latin typeface="Daimler CAPro" panose="00000500000000000000" pitchFamily="50" charset="0"/>
                <a:sym typeface="Wingdings" panose="05000000000000000000" pitchFamily="2" charset="2"/>
              </a:rPr>
              <a:t>2</a:t>
            </a:r>
            <a:r>
              <a:rPr lang="en-US" dirty="0" smtClean="0">
                <a:latin typeface="Daimler CAPro" panose="00000500000000000000" pitchFamily="50" charset="0"/>
                <a:sym typeface="Wingdings" panose="05000000000000000000" pitchFamily="2" charset="2"/>
              </a:rPr>
              <a:t>C-d output layer)</a:t>
            </a:r>
            <a:endParaRPr lang="en-US" dirty="0">
              <a:latin typeface="Daimler CAPro" panose="00000500000000000000" pitchFamily="50" charset="0"/>
            </a:endParaRPr>
          </a:p>
        </p:txBody>
      </p:sp>
      <p:sp>
        <p:nvSpPr>
          <p:cNvPr id="2" name="Title 1"/>
          <p:cNvSpPr>
            <a:spLocks noGrp="1"/>
          </p:cNvSpPr>
          <p:nvPr>
            <p:ph type="title"/>
          </p:nvPr>
        </p:nvSpPr>
        <p:spPr>
          <a:xfrm>
            <a:off x="180975" y="260350"/>
            <a:ext cx="10515600" cy="1325563"/>
          </a:xfrm>
        </p:spPr>
        <p:txBody>
          <a:bodyPr/>
          <a:lstStyle/>
          <a:p>
            <a:r>
              <a:rPr lang="en-US" dirty="0" smtClean="0">
                <a:latin typeface="Daimler CAPro" panose="00000500000000000000" pitchFamily="50" charset="0"/>
              </a:rPr>
              <a:t>Similarly, for bounding box (BB) regression</a:t>
            </a:r>
            <a:endParaRPr lang="en-US" dirty="0">
              <a:latin typeface="Daimler CAPro" panose="00000500000000000000" pitchFamily="50" charset="0"/>
            </a:endParaRPr>
          </a:p>
        </p:txBody>
      </p:sp>
    </p:spTree>
    <p:extLst>
      <p:ext uri="{BB962C8B-B14F-4D97-AF65-F5344CB8AC3E}">
        <p14:creationId xmlns:p14="http://schemas.microsoft.com/office/powerpoint/2010/main" val="347064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43" y="1689100"/>
            <a:ext cx="9907063" cy="4351338"/>
          </a:xfrm>
        </p:spPr>
      </p:pic>
      <p:sp>
        <p:nvSpPr>
          <p:cNvPr id="2" name="Title 1"/>
          <p:cNvSpPr>
            <a:spLocks noGrp="1"/>
          </p:cNvSpPr>
          <p:nvPr>
            <p:ph type="title"/>
          </p:nvPr>
        </p:nvSpPr>
        <p:spPr>
          <a:xfrm>
            <a:off x="180975" y="260350"/>
            <a:ext cx="10515600" cy="1325563"/>
          </a:xfrm>
        </p:spPr>
        <p:txBody>
          <a:bodyPr/>
          <a:lstStyle/>
          <a:p>
            <a:r>
              <a:rPr lang="en-US" dirty="0" smtClean="0">
                <a:latin typeface="Daimler CAPro" panose="00000500000000000000" pitchFamily="50" charset="0"/>
              </a:rPr>
              <a:t>Similarly, for bounding box regression: *</a:t>
            </a:r>
            <a:endParaRPr lang="en-US" dirty="0">
              <a:latin typeface="Daimler CAPro" panose="00000500000000000000" pitchFamily="50" charset="0"/>
            </a:endParaRPr>
          </a:p>
        </p:txBody>
      </p:sp>
      <p:sp>
        <p:nvSpPr>
          <p:cNvPr id="5" name="Rectangle 4"/>
          <p:cNvSpPr/>
          <p:nvPr/>
        </p:nvSpPr>
        <p:spPr>
          <a:xfrm>
            <a:off x="4053840" y="2956560"/>
            <a:ext cx="952500" cy="372487"/>
          </a:xfrm>
          <a:prstGeom prst="rect">
            <a:avLst/>
          </a:prstGeom>
          <a:solidFill>
            <a:schemeClr val="bg1"/>
          </a:solidFill>
        </p:spPr>
        <p:txBody>
          <a:bodyPr wrap="square">
            <a:spAutoFit/>
          </a:bodyPr>
          <a:lstStyle/>
          <a:p>
            <a:r>
              <a:rPr lang="en-US" i="1" dirty="0" smtClean="0">
                <a:latin typeface="Times New Roman" panose="02020603050405020304" pitchFamily="18" charset="0"/>
                <a:cs typeface="Times New Roman" panose="02020603050405020304" pitchFamily="18" charset="0"/>
              </a:rPr>
              <a:t>4k</a:t>
            </a:r>
            <a:r>
              <a:rPr lang="en-US" i="1" baseline="30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5006340" y="5667951"/>
            <a:ext cx="952500" cy="372487"/>
          </a:xfrm>
          <a:prstGeom prst="rect">
            <a:avLst/>
          </a:prstGeom>
          <a:solidFill>
            <a:schemeClr val="bg1"/>
          </a:solidFill>
        </p:spPr>
        <p:txBody>
          <a:bodyPr wrap="square">
            <a:spAutoFit/>
          </a:bodyPr>
          <a:lstStyle/>
          <a:p>
            <a:r>
              <a:rPr lang="en-US" i="1" dirty="0" smtClean="0">
                <a:latin typeface="Times New Roman" panose="02020603050405020304" pitchFamily="18" charset="0"/>
                <a:cs typeface="Times New Roman" panose="02020603050405020304" pitchFamily="18" charset="0"/>
              </a:rPr>
              <a:t>4k</a:t>
            </a:r>
            <a:r>
              <a:rPr lang="en-US" i="1" baseline="30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5554980" y="5195432"/>
            <a:ext cx="457200" cy="369332"/>
          </a:xfrm>
          <a:prstGeom prst="rect">
            <a:avLst/>
          </a:prstGeom>
          <a:solidFill>
            <a:schemeClr val="bg1"/>
          </a:solidFill>
        </p:spPr>
        <p:txBody>
          <a:bodyPr wrap="square">
            <a:spAutoFit/>
          </a:bodyPr>
          <a:lstStyle/>
          <a:p>
            <a:r>
              <a:rPr lang="en-US" i="1"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7421880" y="5195432"/>
            <a:ext cx="457200" cy="369332"/>
          </a:xfrm>
          <a:prstGeom prst="rect">
            <a:avLst/>
          </a:prstGeom>
          <a:solidFill>
            <a:schemeClr val="bg1"/>
          </a:solidFill>
        </p:spPr>
        <p:txBody>
          <a:bodyPr wrap="square">
            <a:spAutoFit/>
          </a:bodyPr>
          <a:lstStyle/>
          <a:p>
            <a:r>
              <a:rPr lang="en-US" i="1"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9797946" y="3329047"/>
            <a:ext cx="898629" cy="276999"/>
          </a:xfrm>
          <a:prstGeom prst="rect">
            <a:avLst/>
          </a:prstGeom>
          <a:solidFill>
            <a:schemeClr val="bg1"/>
          </a:solidFill>
        </p:spPr>
        <p:txBody>
          <a:bodyPr wrap="square">
            <a:spAutoFit/>
          </a:bodyPr>
          <a:lstStyle/>
          <a:p>
            <a:r>
              <a:rPr lang="en-US" sz="1200" i="1" dirty="0" smtClean="0">
                <a:latin typeface="Times New Roman" panose="02020603050405020304" pitchFamily="18" charset="0"/>
                <a:cs typeface="Times New Roman" panose="02020603050405020304" pitchFamily="18" charset="0"/>
              </a:rPr>
              <a:t>regression</a:t>
            </a:r>
            <a:endParaRPr lang="en-US" sz="1200" dirty="0">
              <a:latin typeface="Times New Roman" panose="02020603050405020304" pitchFamily="18" charset="0"/>
              <a:cs typeface="Times New Roman" panose="02020603050405020304" pitchFamily="18" charset="0"/>
            </a:endParaRPr>
          </a:p>
        </p:txBody>
      </p:sp>
      <p:sp>
        <p:nvSpPr>
          <p:cNvPr id="12" name="Rectangle 11"/>
          <p:cNvSpPr/>
          <p:nvPr/>
        </p:nvSpPr>
        <p:spPr>
          <a:xfrm>
            <a:off x="9340746" y="3991472"/>
            <a:ext cx="580494" cy="369332"/>
          </a:xfrm>
          <a:prstGeom prst="rect">
            <a:avLst/>
          </a:prstGeom>
          <a:solidFill>
            <a:schemeClr val="bg1"/>
          </a:solidFill>
        </p:spPr>
        <p:txBody>
          <a:bodyPr wrap="square">
            <a:spAutoFit/>
          </a:bodyPr>
          <a:lstStyle/>
          <a:p>
            <a:r>
              <a:rPr lang="en-US" i="1" dirty="0" smtClean="0">
                <a:latin typeface="Times New Roman" panose="02020603050405020304" pitchFamily="18" charset="0"/>
                <a:cs typeface="Times New Roman" panose="02020603050405020304" pitchFamily="18" charset="0"/>
              </a:rPr>
              <a:t>4-d</a:t>
            </a:r>
            <a:endParaRPr lang="en-US" dirty="0">
              <a:latin typeface="Times New Roman" panose="02020603050405020304" pitchFamily="18" charset="0"/>
              <a:cs typeface="Times New Roman" panose="02020603050405020304" pitchFamily="18" charset="0"/>
            </a:endParaRPr>
          </a:p>
        </p:txBody>
      </p:sp>
      <p:sp>
        <p:nvSpPr>
          <p:cNvPr id="13" name="Rectangle 12"/>
          <p:cNvSpPr/>
          <p:nvPr/>
        </p:nvSpPr>
        <p:spPr>
          <a:xfrm>
            <a:off x="8837560" y="4360804"/>
            <a:ext cx="2668640"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This </a:t>
            </a:r>
            <a:r>
              <a:rPr lang="en-US" sz="1400" i="1" dirty="0">
                <a:latin typeface="Times New Roman" panose="02020603050405020304" pitchFamily="18" charset="0"/>
                <a:cs typeface="Times New Roman" panose="02020603050405020304" pitchFamily="18" charset="0"/>
              </a:rPr>
              <a:t>4</a:t>
            </a:r>
            <a:r>
              <a:rPr lang="en-US" sz="1400" dirty="0" smtClean="0">
                <a:latin typeface="Times New Roman" panose="02020603050405020304" pitchFamily="18" charset="0"/>
                <a:cs typeface="Times New Roman" panose="02020603050405020304" pitchFamily="18" charset="0"/>
              </a:rPr>
              <a:t>-d </a:t>
            </a:r>
            <a:r>
              <a:rPr lang="en-US" sz="1400" dirty="0">
                <a:latin typeface="Times New Roman" panose="02020603050405020304" pitchFamily="18" charset="0"/>
                <a:cs typeface="Times New Roman" panose="02020603050405020304" pitchFamily="18" charset="0"/>
              </a:rPr>
              <a:t>vector parameterizes a bounding box as </a:t>
            </a:r>
            <a:r>
              <a:rPr lang="en-US" sz="1400" i="1" dirty="0">
                <a:latin typeface="Times New Roman" panose="02020603050405020304" pitchFamily="18" charset="0"/>
                <a:cs typeface="Times New Roman" panose="02020603050405020304" pitchFamily="18" charset="0"/>
              </a:rPr>
              <a:t>t = (</a:t>
            </a:r>
            <a:r>
              <a:rPr lang="en-US" sz="1400" i="1" dirty="0" err="1" smtClean="0">
                <a:latin typeface="Times New Roman" panose="02020603050405020304" pitchFamily="18" charset="0"/>
                <a:cs typeface="Times New Roman" panose="02020603050405020304" pitchFamily="18" charset="0"/>
              </a:rPr>
              <a:t>t</a:t>
            </a:r>
            <a:r>
              <a:rPr lang="en-US" sz="1400" i="1" baseline="-25000" dirty="0" err="1" smtClean="0">
                <a:latin typeface="Times New Roman" panose="02020603050405020304" pitchFamily="18" charset="0"/>
                <a:cs typeface="Times New Roman" panose="02020603050405020304" pitchFamily="18" charset="0"/>
              </a:rPr>
              <a:t>x</a:t>
            </a:r>
            <a:r>
              <a:rPr lang="en-US" sz="1400" i="1" dirty="0" smtClean="0">
                <a:latin typeface="Times New Roman" panose="02020603050405020304" pitchFamily="18" charset="0"/>
                <a:cs typeface="Times New Roman" panose="02020603050405020304" pitchFamily="18" charset="0"/>
              </a:rPr>
              <a:t> t</a:t>
            </a:r>
            <a:r>
              <a:rPr lang="en-US" sz="1400" i="1" baseline="-25000" dirty="0" smtClean="0">
                <a:latin typeface="Times New Roman" panose="02020603050405020304" pitchFamily="18" charset="0"/>
                <a:cs typeface="Times New Roman" panose="02020603050405020304" pitchFamily="18" charset="0"/>
              </a:rPr>
              <a:t>y</a:t>
            </a:r>
            <a:r>
              <a:rPr lang="en-US" sz="1400" i="1" dirty="0" smtClean="0">
                <a:latin typeface="Times New Roman" panose="02020603050405020304" pitchFamily="18" charset="0"/>
                <a:cs typeface="Times New Roman" panose="02020603050405020304" pitchFamily="18" charset="0"/>
              </a:rPr>
              <a:t> </a:t>
            </a:r>
            <a:r>
              <a:rPr lang="en-US" sz="1400" i="1" dirty="0" err="1" smtClean="0">
                <a:latin typeface="Times New Roman" panose="02020603050405020304" pitchFamily="18" charset="0"/>
                <a:cs typeface="Times New Roman" panose="02020603050405020304" pitchFamily="18" charset="0"/>
              </a:rPr>
              <a:t>t</a:t>
            </a:r>
            <a:r>
              <a:rPr lang="en-US" sz="1400" i="1" baseline="-25000" dirty="0" err="1" smtClean="0">
                <a:latin typeface="Times New Roman" panose="02020603050405020304" pitchFamily="18" charset="0"/>
                <a:cs typeface="Times New Roman" panose="02020603050405020304" pitchFamily="18" charset="0"/>
              </a:rPr>
              <a:t>w</a:t>
            </a:r>
            <a:r>
              <a:rPr lang="en-US" sz="1400" i="1" dirty="0" smtClean="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t</a:t>
            </a:r>
            <a:r>
              <a:rPr lang="en-US" sz="1400" i="1" baseline="-25000" dirty="0" err="1">
                <a:latin typeface="Times New Roman" panose="02020603050405020304" pitchFamily="18" charset="0"/>
                <a:cs typeface="Times New Roman" panose="02020603050405020304" pitchFamily="18" charset="0"/>
              </a:rPr>
              <a:t>h</a:t>
            </a:r>
            <a:r>
              <a:rPr lang="en-US" sz="14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64732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020" y="1689100"/>
            <a:ext cx="10515600" cy="4351338"/>
          </a:xfrm>
        </p:spPr>
        <p:txBody>
          <a:bodyPr>
            <a:normAutofit fontScale="85000" lnSpcReduction="20000"/>
          </a:bodyPr>
          <a:lstStyle/>
          <a:p>
            <a:r>
              <a:rPr lang="en-US" dirty="0">
                <a:latin typeface="Daimler CAPro" panose="00000500000000000000" pitchFamily="50" charset="0"/>
              </a:rPr>
              <a:t>L</a:t>
            </a:r>
            <a:r>
              <a:rPr lang="en-US" dirty="0" smtClean="0">
                <a:latin typeface="Daimler CAPro" panose="00000500000000000000" pitchFamily="50" charset="0"/>
              </a:rPr>
              <a:t>oss </a:t>
            </a:r>
            <a:r>
              <a:rPr lang="en-US" dirty="0">
                <a:latin typeface="Daimler CAPro" panose="00000500000000000000" pitchFamily="50" charset="0"/>
              </a:rPr>
              <a:t>function defined on each </a:t>
            </a:r>
            <a:r>
              <a:rPr lang="en-US" dirty="0" smtClean="0">
                <a:latin typeface="Daimler CAPro" panose="00000500000000000000" pitchFamily="50" charset="0"/>
              </a:rPr>
              <a:t>RoI</a:t>
            </a:r>
          </a:p>
          <a:p>
            <a:pPr marL="0" indent="0">
              <a:buNone/>
            </a:pPr>
            <a:endParaRPr lang="en-US" dirty="0">
              <a:latin typeface="Daimler CAPro" panose="00000500000000000000" pitchFamily="50" charset="0"/>
            </a:endParaRPr>
          </a:p>
          <a:p>
            <a:pPr marL="0" indent="0">
              <a:buNone/>
            </a:pPr>
            <a:r>
              <a:rPr lang="en-US" dirty="0">
                <a:latin typeface="Daimler CAPro" panose="00000500000000000000" pitchFamily="50" charset="0"/>
              </a:rPr>
              <a:t>L(s, </a:t>
            </a:r>
            <a:r>
              <a:rPr lang="en-US" dirty="0" err="1">
                <a:latin typeface="Daimler CAPro" panose="00000500000000000000" pitchFamily="50" charset="0"/>
              </a:rPr>
              <a:t>t</a:t>
            </a:r>
            <a:r>
              <a:rPr lang="en-US" baseline="-25000" dirty="0" err="1">
                <a:latin typeface="Daimler CAPro" panose="00000500000000000000" pitchFamily="50" charset="0"/>
              </a:rPr>
              <a:t>x,y,w,h</a:t>
            </a:r>
            <a:r>
              <a:rPr lang="en-US" dirty="0">
                <a:latin typeface="Daimler CAPro" panose="00000500000000000000" pitchFamily="50" charset="0"/>
              </a:rPr>
              <a:t>) = </a:t>
            </a:r>
            <a:r>
              <a:rPr lang="en-US" dirty="0" err="1" smtClean="0">
                <a:latin typeface="Daimler CAPro" panose="00000500000000000000" pitchFamily="50" charset="0"/>
              </a:rPr>
              <a:t>L</a:t>
            </a:r>
            <a:r>
              <a:rPr lang="en-US" baseline="-25000" dirty="0" err="1" smtClean="0">
                <a:latin typeface="Daimler CAPro" panose="00000500000000000000" pitchFamily="50" charset="0"/>
              </a:rPr>
              <a:t>cls</a:t>
            </a:r>
            <a:r>
              <a:rPr lang="en-US" dirty="0" smtClean="0">
                <a:latin typeface="Daimler CAPro" panose="00000500000000000000" pitchFamily="50" charset="0"/>
              </a:rPr>
              <a:t>(</a:t>
            </a:r>
            <a:r>
              <a:rPr lang="en-US" dirty="0" err="1" smtClean="0">
                <a:latin typeface="Daimler CAPro" panose="00000500000000000000" pitchFamily="50" charset="0"/>
              </a:rPr>
              <a:t>s</a:t>
            </a:r>
            <a:r>
              <a:rPr lang="en-US" baseline="-25000" dirty="0" err="1" smtClean="0">
                <a:latin typeface="Daimler CAPro" panose="00000500000000000000" pitchFamily="50" charset="0"/>
              </a:rPr>
              <a:t>c</a:t>
            </a:r>
            <a:r>
              <a:rPr lang="en-US" baseline="-25000" dirty="0" smtClean="0">
                <a:latin typeface="Daimler CAPro" panose="00000500000000000000" pitchFamily="50" charset="0"/>
              </a:rPr>
              <a:t>∗ </a:t>
            </a:r>
            <a:r>
              <a:rPr lang="en-US" dirty="0">
                <a:latin typeface="Daimler CAPro" panose="00000500000000000000" pitchFamily="50" charset="0"/>
              </a:rPr>
              <a:t>) + </a:t>
            </a:r>
            <a:r>
              <a:rPr lang="el-GR" dirty="0">
                <a:latin typeface="Daimler CAPro" panose="00000500000000000000" pitchFamily="50" charset="0"/>
              </a:rPr>
              <a:t>λ[</a:t>
            </a:r>
            <a:r>
              <a:rPr lang="en-US" dirty="0" smtClean="0">
                <a:latin typeface="Daimler CAPro" panose="00000500000000000000" pitchFamily="50" charset="0"/>
              </a:rPr>
              <a:t>c</a:t>
            </a:r>
            <a:r>
              <a:rPr lang="en-US" baseline="30000" dirty="0" smtClean="0">
                <a:latin typeface="Daimler CAPro" panose="00000500000000000000" pitchFamily="50" charset="0"/>
              </a:rPr>
              <a:t>∗</a:t>
            </a:r>
            <a:r>
              <a:rPr lang="en-US" dirty="0" smtClean="0">
                <a:latin typeface="Daimler CAPro" panose="00000500000000000000" pitchFamily="50" charset="0"/>
              </a:rPr>
              <a:t> &gt; 0] </a:t>
            </a:r>
            <a:r>
              <a:rPr lang="en-US" dirty="0" err="1" smtClean="0">
                <a:latin typeface="Daimler CAPro" panose="00000500000000000000" pitchFamily="50" charset="0"/>
              </a:rPr>
              <a:t>L</a:t>
            </a:r>
            <a:r>
              <a:rPr lang="en-US" baseline="-25000" dirty="0" err="1" smtClean="0">
                <a:latin typeface="Daimler CAPro" panose="00000500000000000000" pitchFamily="50" charset="0"/>
              </a:rPr>
              <a:t>reg</a:t>
            </a:r>
            <a:r>
              <a:rPr lang="en-US" dirty="0" smtClean="0">
                <a:latin typeface="Daimler CAPro" panose="00000500000000000000" pitchFamily="50" charset="0"/>
              </a:rPr>
              <a:t>(t</a:t>
            </a:r>
            <a:r>
              <a:rPr lang="en-US" dirty="0">
                <a:latin typeface="Daimler CAPro" panose="00000500000000000000" pitchFamily="50" charset="0"/>
              </a:rPr>
              <a:t>, t</a:t>
            </a:r>
            <a:r>
              <a:rPr lang="en-US" dirty="0" smtClean="0">
                <a:latin typeface="Daimler CAPro" panose="00000500000000000000" pitchFamily="50" charset="0"/>
              </a:rPr>
              <a:t>∗)</a:t>
            </a:r>
          </a:p>
          <a:p>
            <a:pPr marL="0" indent="0">
              <a:buNone/>
            </a:pPr>
            <a:endParaRPr lang="en-US" dirty="0">
              <a:latin typeface="Daimler CAPro" panose="00000500000000000000" pitchFamily="50" charset="0"/>
            </a:endParaRPr>
          </a:p>
          <a:p>
            <a:pPr marL="0" indent="0">
              <a:buNone/>
            </a:pPr>
            <a:r>
              <a:rPr lang="en-US" dirty="0" smtClean="0">
                <a:latin typeface="Daimler CAPro" panose="00000500000000000000" pitchFamily="50" charset="0"/>
              </a:rPr>
              <a:t>where,</a:t>
            </a:r>
          </a:p>
          <a:p>
            <a:pPr marL="0" indent="0">
              <a:buNone/>
            </a:pPr>
            <a:r>
              <a:rPr lang="en-US" dirty="0" smtClean="0">
                <a:latin typeface="Daimler CAPro" panose="00000500000000000000" pitchFamily="50" charset="0"/>
              </a:rPr>
              <a:t>c* </a:t>
            </a:r>
            <a:r>
              <a:rPr lang="en-US" dirty="0">
                <a:latin typeface="Daimler CAPro" panose="00000500000000000000" pitchFamily="50" charset="0"/>
              </a:rPr>
              <a:t>= </a:t>
            </a:r>
            <a:r>
              <a:rPr lang="en-US" dirty="0" err="1" smtClean="0">
                <a:latin typeface="Daimler CAPro" panose="00000500000000000000" pitchFamily="50" charset="0"/>
              </a:rPr>
              <a:t>RoI’s</a:t>
            </a:r>
            <a:r>
              <a:rPr lang="en-US" dirty="0" smtClean="0">
                <a:latin typeface="Daimler CAPro" panose="00000500000000000000" pitchFamily="50" charset="0"/>
              </a:rPr>
              <a:t> ground-truth label, t* </a:t>
            </a:r>
            <a:r>
              <a:rPr lang="en-US" dirty="0">
                <a:latin typeface="Daimler CAPro" panose="00000500000000000000" pitchFamily="50" charset="0"/>
              </a:rPr>
              <a:t>= ground truth box</a:t>
            </a:r>
            <a:endParaRPr lang="en-US" dirty="0" smtClean="0">
              <a:latin typeface="Daimler CAPro" panose="00000500000000000000" pitchFamily="50" charset="0"/>
            </a:endParaRPr>
          </a:p>
          <a:p>
            <a:pPr marL="0" indent="0">
              <a:buNone/>
            </a:pPr>
            <a:r>
              <a:rPr lang="en-US" dirty="0" err="1" smtClean="0">
                <a:latin typeface="Daimler CAPro" panose="00000500000000000000" pitchFamily="50" charset="0"/>
              </a:rPr>
              <a:t>L</a:t>
            </a:r>
            <a:r>
              <a:rPr lang="en-US" baseline="-25000" dirty="0" err="1" smtClean="0">
                <a:latin typeface="Daimler CAPro" panose="00000500000000000000" pitchFamily="50" charset="0"/>
              </a:rPr>
              <a:t>cls</a:t>
            </a:r>
            <a:r>
              <a:rPr lang="en-US" dirty="0" smtClean="0">
                <a:latin typeface="Daimler CAPro" panose="00000500000000000000" pitchFamily="50" charset="0"/>
              </a:rPr>
              <a:t>(</a:t>
            </a:r>
            <a:r>
              <a:rPr lang="en-US" dirty="0" err="1" smtClean="0">
                <a:latin typeface="Daimler CAPro" panose="00000500000000000000" pitchFamily="50" charset="0"/>
              </a:rPr>
              <a:t>s</a:t>
            </a:r>
            <a:r>
              <a:rPr lang="en-US" baseline="-25000" dirty="0" err="1" smtClean="0">
                <a:latin typeface="Daimler CAPro" panose="00000500000000000000" pitchFamily="50" charset="0"/>
              </a:rPr>
              <a:t>c</a:t>
            </a:r>
            <a:r>
              <a:rPr lang="en-US" baseline="-25000" dirty="0">
                <a:latin typeface="Daimler CAPro" panose="00000500000000000000" pitchFamily="50" charset="0"/>
              </a:rPr>
              <a:t>∗ </a:t>
            </a:r>
            <a:r>
              <a:rPr lang="en-US" dirty="0">
                <a:latin typeface="Daimler CAPro" panose="00000500000000000000" pitchFamily="50" charset="0"/>
              </a:rPr>
              <a:t>) </a:t>
            </a:r>
            <a:r>
              <a:rPr lang="en-US" dirty="0" smtClean="0">
                <a:latin typeface="Daimler CAPro" panose="00000500000000000000" pitchFamily="50" charset="0"/>
              </a:rPr>
              <a:t>= -log(</a:t>
            </a:r>
            <a:r>
              <a:rPr lang="en-US" dirty="0" err="1">
                <a:latin typeface="Daimler CAPro" panose="00000500000000000000" pitchFamily="50" charset="0"/>
              </a:rPr>
              <a:t>s</a:t>
            </a:r>
            <a:r>
              <a:rPr lang="en-US" baseline="-25000" dirty="0" err="1">
                <a:latin typeface="Daimler CAPro" panose="00000500000000000000" pitchFamily="50" charset="0"/>
              </a:rPr>
              <a:t>c</a:t>
            </a:r>
            <a:r>
              <a:rPr lang="en-US" baseline="-25000" dirty="0">
                <a:latin typeface="Daimler CAPro" panose="00000500000000000000" pitchFamily="50" charset="0"/>
              </a:rPr>
              <a:t>∗</a:t>
            </a:r>
            <a:r>
              <a:rPr lang="en-US" dirty="0" smtClean="0">
                <a:latin typeface="Daimler CAPro" panose="00000500000000000000" pitchFamily="50" charset="0"/>
              </a:rPr>
              <a:t>) : cross entropy loss</a:t>
            </a:r>
          </a:p>
          <a:p>
            <a:pPr marL="0" indent="0">
              <a:buNone/>
            </a:pPr>
            <a:r>
              <a:rPr lang="en-US" dirty="0" err="1" smtClean="0">
                <a:latin typeface="Daimler CAPro" panose="00000500000000000000" pitchFamily="50" charset="0"/>
              </a:rPr>
              <a:t>L</a:t>
            </a:r>
            <a:r>
              <a:rPr lang="en-US" baseline="-25000" dirty="0" err="1" smtClean="0">
                <a:latin typeface="Daimler CAPro" panose="00000500000000000000" pitchFamily="50" charset="0"/>
              </a:rPr>
              <a:t>reg</a:t>
            </a:r>
            <a:r>
              <a:rPr lang="en-US" baseline="-25000" dirty="0" smtClean="0">
                <a:latin typeface="Daimler CAPro" panose="00000500000000000000" pitchFamily="50" charset="0"/>
              </a:rPr>
              <a:t> =</a:t>
            </a:r>
            <a:r>
              <a:rPr lang="en-US" dirty="0" smtClean="0">
                <a:latin typeface="Daimler CAPro" panose="00000500000000000000" pitchFamily="50" charset="0"/>
              </a:rPr>
              <a:t> Bounding box regression loss</a:t>
            </a:r>
          </a:p>
          <a:p>
            <a:pPr marL="0" indent="0">
              <a:buNone/>
            </a:pPr>
            <a:r>
              <a:rPr lang="el-GR" dirty="0" smtClean="0">
                <a:latin typeface="Daimler CAPro" panose="00000500000000000000" pitchFamily="50" charset="0"/>
              </a:rPr>
              <a:t>λ</a:t>
            </a:r>
            <a:r>
              <a:rPr lang="en-US" dirty="0" smtClean="0">
                <a:latin typeface="Daimler CAPro" panose="00000500000000000000" pitchFamily="50" charset="0"/>
              </a:rPr>
              <a:t> = Balance weight = 1</a:t>
            </a:r>
          </a:p>
          <a:p>
            <a:pPr marL="0" indent="0">
              <a:buNone/>
            </a:pPr>
            <a:r>
              <a:rPr lang="en-US" dirty="0" smtClean="0">
                <a:latin typeface="Daimler CAPro" panose="00000500000000000000" pitchFamily="50" charset="0"/>
              </a:rPr>
              <a:t>Positive </a:t>
            </a:r>
            <a:r>
              <a:rPr lang="en-US" dirty="0">
                <a:latin typeface="Daimler CAPro" panose="00000500000000000000" pitchFamily="50" charset="0"/>
              </a:rPr>
              <a:t>examples </a:t>
            </a:r>
            <a:r>
              <a:rPr lang="en-US" dirty="0" smtClean="0">
                <a:latin typeface="Daimler CAPro" panose="00000500000000000000" pitchFamily="50" charset="0"/>
              </a:rPr>
              <a:t>are </a:t>
            </a:r>
            <a:r>
              <a:rPr lang="en-US" dirty="0">
                <a:latin typeface="Daimler CAPro" panose="00000500000000000000" pitchFamily="50" charset="0"/>
              </a:rPr>
              <a:t>the </a:t>
            </a:r>
            <a:r>
              <a:rPr lang="en-US" dirty="0" err="1">
                <a:latin typeface="Daimler CAPro" panose="00000500000000000000" pitchFamily="50" charset="0"/>
              </a:rPr>
              <a:t>RoIs</a:t>
            </a:r>
            <a:r>
              <a:rPr lang="en-US" dirty="0">
                <a:latin typeface="Daimler CAPro" panose="00000500000000000000" pitchFamily="50" charset="0"/>
              </a:rPr>
              <a:t> that </a:t>
            </a:r>
            <a:r>
              <a:rPr lang="en-US" dirty="0" smtClean="0">
                <a:latin typeface="Daimler CAPro" panose="00000500000000000000" pitchFamily="50" charset="0"/>
              </a:rPr>
              <a:t>have </a:t>
            </a:r>
            <a:r>
              <a:rPr lang="en-US" dirty="0" err="1" smtClean="0">
                <a:latin typeface="Daimler CAPro" panose="00000500000000000000" pitchFamily="50" charset="0"/>
              </a:rPr>
              <a:t>IoU</a:t>
            </a:r>
            <a:r>
              <a:rPr lang="en-US" dirty="0" smtClean="0">
                <a:latin typeface="Daimler CAPro" panose="00000500000000000000" pitchFamily="50" charset="0"/>
              </a:rPr>
              <a:t> overlap </a:t>
            </a:r>
            <a:r>
              <a:rPr lang="en-US" dirty="0">
                <a:latin typeface="Daimler CAPro" panose="00000500000000000000" pitchFamily="50" charset="0"/>
              </a:rPr>
              <a:t>with a ground-truth box of at least 0.5, and negative otherwise</a:t>
            </a:r>
            <a:endParaRPr lang="en-US" dirty="0" smtClean="0">
              <a:latin typeface="Daimler CAPro" panose="00000500000000000000" pitchFamily="50" charset="0"/>
            </a:endParaRPr>
          </a:p>
        </p:txBody>
      </p:sp>
      <p:sp>
        <p:nvSpPr>
          <p:cNvPr id="2" name="Title 1"/>
          <p:cNvSpPr>
            <a:spLocks noGrp="1"/>
          </p:cNvSpPr>
          <p:nvPr>
            <p:ph type="title"/>
          </p:nvPr>
        </p:nvSpPr>
        <p:spPr>
          <a:xfrm>
            <a:off x="180975" y="260350"/>
            <a:ext cx="10515600" cy="1325563"/>
          </a:xfrm>
        </p:spPr>
        <p:txBody>
          <a:bodyPr/>
          <a:lstStyle/>
          <a:p>
            <a:r>
              <a:rPr lang="en-US" dirty="0" smtClean="0">
                <a:latin typeface="Daimler CAPro" panose="00000500000000000000" pitchFamily="50" charset="0"/>
              </a:rPr>
              <a:t>Loss function</a:t>
            </a:r>
            <a:endParaRPr lang="en-US" dirty="0">
              <a:latin typeface="Daimler CAPro" panose="00000500000000000000" pitchFamily="50" charset="0"/>
            </a:endParaRPr>
          </a:p>
        </p:txBody>
      </p:sp>
    </p:spTree>
    <p:extLst>
      <p:ext uri="{BB962C8B-B14F-4D97-AF65-F5344CB8AC3E}">
        <p14:creationId xmlns:p14="http://schemas.microsoft.com/office/powerpoint/2010/main" val="778097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smtClean="0">
                <a:latin typeface="Daimler CAPro" panose="00000500000000000000" pitchFamily="50" charset="0"/>
              </a:rPr>
              <a:t>Training</a:t>
            </a:r>
            <a:endParaRPr lang="en-US" dirty="0">
              <a:latin typeface="Daimler CAPro" panose="00000500000000000000" pitchFamily="50" charset="0"/>
            </a:endParaRPr>
          </a:p>
        </p:txBody>
      </p:sp>
      <p:sp>
        <p:nvSpPr>
          <p:cNvPr id="3" name="Rectangle 2"/>
          <p:cNvSpPr/>
          <p:nvPr/>
        </p:nvSpPr>
        <p:spPr>
          <a:xfrm>
            <a:off x="838200" y="3528204"/>
            <a:ext cx="5233948" cy="1200329"/>
          </a:xfrm>
          <a:prstGeom prst="rect">
            <a:avLst/>
          </a:prstGeom>
        </p:spPr>
        <p:txBody>
          <a:bodyPr wrap="square">
            <a:spAutoFit/>
          </a:bodyPr>
          <a:lstStyle/>
          <a:p>
            <a:r>
              <a:rPr lang="de-DE" dirty="0" smtClean="0">
                <a:latin typeface="Times New Roman" panose="02020603050405020304" pitchFamily="18" charset="0"/>
                <a:cs typeface="Times New Roman" panose="02020603050405020304" pitchFamily="18" charset="0"/>
              </a:rPr>
              <a:t>[</a:t>
            </a:r>
            <a:r>
              <a:rPr lang="de-DE" dirty="0">
                <a:latin typeface="Times New Roman" panose="02020603050405020304" pitchFamily="18" charset="0"/>
                <a:cs typeface="Times New Roman" panose="02020603050405020304" pitchFamily="18" charset="0"/>
              </a:rPr>
              <a:t>6</a:t>
            </a:r>
            <a:r>
              <a:rPr lang="de-DE" dirty="0" smtClean="0">
                <a:latin typeface="Times New Roman" panose="02020603050405020304" pitchFamily="18" charset="0"/>
                <a:cs typeface="Times New Roman" panose="02020603050405020304" pitchFamily="18" charset="0"/>
              </a:rPr>
              <a:t>] </a:t>
            </a:r>
            <a:r>
              <a:rPr lang="de-DE" dirty="0">
                <a:latin typeface="Times New Roman" panose="02020603050405020304" pitchFamily="18" charset="0"/>
                <a:cs typeface="Times New Roman" panose="02020603050405020304" pitchFamily="18" charset="0"/>
              </a:rPr>
              <a:t>R. </a:t>
            </a:r>
            <a:r>
              <a:rPr lang="de-DE" dirty="0" err="1">
                <a:latin typeface="Times New Roman" panose="02020603050405020304" pitchFamily="18" charset="0"/>
                <a:cs typeface="Times New Roman" panose="02020603050405020304" pitchFamily="18" charset="0"/>
              </a:rPr>
              <a:t>Girshick</a:t>
            </a:r>
            <a:r>
              <a:rPr lang="de-DE" dirty="0">
                <a:latin typeface="Times New Roman" panose="02020603050405020304" pitchFamily="18" charset="0"/>
                <a:cs typeface="Times New Roman" panose="02020603050405020304" pitchFamily="18" charset="0"/>
              </a:rPr>
              <a:t>. Fast R-CNN. In ICCV, </a:t>
            </a:r>
            <a:r>
              <a:rPr lang="de-DE" dirty="0" smtClean="0">
                <a:latin typeface="Times New Roman" panose="02020603050405020304" pitchFamily="18" charset="0"/>
                <a:cs typeface="Times New Roman" panose="02020603050405020304" pitchFamily="18" charset="0"/>
              </a:rPr>
              <a:t>2015</a:t>
            </a:r>
          </a:p>
          <a:p>
            <a:r>
              <a:rPr lang="en-US" dirty="0" smtClean="0">
                <a:latin typeface="Times New Roman" panose="02020603050405020304" pitchFamily="18" charset="0"/>
                <a:cs typeface="Times New Roman" panose="02020603050405020304" pitchFamily="18" charset="0"/>
              </a:rPr>
              <a:t>[18] </a:t>
            </a:r>
            <a:r>
              <a:rPr lang="en-US" dirty="0">
                <a:latin typeface="Times New Roman" panose="02020603050405020304" pitchFamily="18" charset="0"/>
                <a:cs typeface="Times New Roman" panose="02020603050405020304" pitchFamily="18" charset="0"/>
              </a:rPr>
              <a:t>S. Ren, K. He,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and J. Sun. Faster R-CNN: </a:t>
            </a:r>
            <a:r>
              <a:rPr lang="en-US" dirty="0" smtClean="0">
                <a:latin typeface="Times New Roman" panose="02020603050405020304" pitchFamily="18" charset="0"/>
                <a:cs typeface="Times New Roman" panose="02020603050405020304" pitchFamily="18" charset="0"/>
              </a:rPr>
              <a:t>Towards real-time </a:t>
            </a:r>
            <a:r>
              <a:rPr lang="en-US" dirty="0">
                <a:latin typeface="Times New Roman" panose="02020603050405020304" pitchFamily="18" charset="0"/>
                <a:cs typeface="Times New Roman" panose="02020603050405020304" pitchFamily="18" charset="0"/>
              </a:rPr>
              <a:t>object detection with region proposal </a:t>
            </a:r>
            <a:r>
              <a:rPr lang="en-US" dirty="0" smtClean="0">
                <a:latin typeface="Times New Roman" panose="02020603050405020304" pitchFamily="18" charset="0"/>
                <a:cs typeface="Times New Roman" panose="02020603050405020304" pitchFamily="18" charset="0"/>
              </a:rPr>
              <a:t>networks. In </a:t>
            </a:r>
            <a:r>
              <a:rPr lang="en-US" dirty="0">
                <a:latin typeface="Times New Roman" panose="02020603050405020304" pitchFamily="18" charset="0"/>
                <a:cs typeface="Times New Roman" panose="02020603050405020304" pitchFamily="18" charset="0"/>
              </a:rPr>
              <a:t>NIPS, 2015</a:t>
            </a:r>
            <a:r>
              <a:rPr lang="en-US" dirty="0" smtClean="0">
                <a:latin typeface="Times New Roman" panose="02020603050405020304" pitchFamily="18" charset="0"/>
                <a:cs typeface="Times New Roman" panose="02020603050405020304" pitchFamily="18" charset="0"/>
              </a:rPr>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051710" cy="1837516"/>
          </a:xfrm>
        </p:spPr>
      </p:pic>
    </p:spTree>
    <p:extLst>
      <p:ext uri="{BB962C8B-B14F-4D97-AF65-F5344CB8AC3E}">
        <p14:creationId xmlns:p14="http://schemas.microsoft.com/office/powerpoint/2010/main" val="934695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165" y="8884"/>
            <a:ext cx="10515600" cy="1325563"/>
          </a:xfrm>
        </p:spPr>
        <p:txBody>
          <a:bodyPr/>
          <a:lstStyle/>
          <a:p>
            <a:r>
              <a:rPr lang="en-US" dirty="0" smtClean="0">
                <a:latin typeface="Daimler CAPro" panose="00000500000000000000" pitchFamily="50" charset="0"/>
              </a:rPr>
              <a:t>Results</a:t>
            </a:r>
            <a:endParaRPr lang="en-US" dirty="0">
              <a:latin typeface="Daimler CAPro" panose="00000500000000000000" pitchFamily="50" charset="0"/>
            </a:endParaRPr>
          </a:p>
        </p:txBody>
      </p:sp>
      <p:sp>
        <p:nvSpPr>
          <p:cNvPr id="3" name="Rectangle 2"/>
          <p:cNvSpPr/>
          <p:nvPr/>
        </p:nvSpPr>
        <p:spPr>
          <a:xfrm>
            <a:off x="250165" y="967711"/>
            <a:ext cx="2358403" cy="369332"/>
          </a:xfrm>
          <a:prstGeom prst="rect">
            <a:avLst/>
          </a:prstGeom>
        </p:spPr>
        <p:txBody>
          <a:bodyPr wrap="none">
            <a:spAutoFit/>
          </a:bodyPr>
          <a:lstStyle/>
          <a:p>
            <a:r>
              <a:rPr lang="en-US" dirty="0">
                <a:latin typeface="Daimler CAPro" panose="00000500000000000000" pitchFamily="50" charset="0"/>
              </a:rPr>
              <a:t>Average Precision (AP)</a:t>
            </a:r>
          </a:p>
        </p:txBody>
      </p:sp>
      <p:sp>
        <p:nvSpPr>
          <p:cNvPr id="4" name="Rectangle 3"/>
          <p:cNvSpPr/>
          <p:nvPr/>
        </p:nvSpPr>
        <p:spPr>
          <a:xfrm>
            <a:off x="838200" y="5220746"/>
            <a:ext cx="5456393" cy="369332"/>
          </a:xfrm>
          <a:prstGeom prst="rect">
            <a:avLst/>
          </a:prstGeom>
        </p:spPr>
        <p:txBody>
          <a:bodyPr wrap="square">
            <a:spAutoFit/>
          </a:bodyPr>
          <a:lstStyle/>
          <a:p>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5425" y="1810209"/>
            <a:ext cx="5346940" cy="744967"/>
          </a:xfrm>
        </p:spPr>
      </p:pic>
      <p:sp>
        <p:nvSpPr>
          <p:cNvPr id="10" name="Rectangle 9"/>
          <p:cNvSpPr/>
          <p:nvPr/>
        </p:nvSpPr>
        <p:spPr>
          <a:xfrm>
            <a:off x="6294593" y="1339638"/>
            <a:ext cx="363657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On the Impact of Region Proposals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65" y="3984458"/>
            <a:ext cx="7704488" cy="2619526"/>
          </a:xfrm>
          <a:prstGeom prst="rect">
            <a:avLst/>
          </a:prstGeom>
        </p:spPr>
      </p:pic>
      <p:sp>
        <p:nvSpPr>
          <p:cNvPr id="12" name="Rectangle 11"/>
          <p:cNvSpPr/>
          <p:nvPr/>
        </p:nvSpPr>
        <p:spPr>
          <a:xfrm>
            <a:off x="250165" y="1329740"/>
            <a:ext cx="3659976"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Experiments on MS COCO dataset</a:t>
            </a:r>
            <a:endParaRPr lang="en-US" b="1" dirty="0">
              <a:latin typeface="Times New Roman" panose="02020603050405020304" pitchFamily="18" charset="0"/>
              <a:cs typeface="Times New Roman" panose="02020603050405020304" pitchFamily="18" charset="0"/>
            </a:endParaRPr>
          </a:p>
        </p:txBody>
      </p:sp>
      <p:sp>
        <p:nvSpPr>
          <p:cNvPr id="13" name="Rectangle 12"/>
          <p:cNvSpPr/>
          <p:nvPr/>
        </p:nvSpPr>
        <p:spPr>
          <a:xfrm>
            <a:off x="250165" y="1810209"/>
            <a:ext cx="5875260" cy="2308324"/>
          </a:xfrm>
          <a:prstGeom prst="rect">
            <a:avLst/>
          </a:prstGeom>
        </p:spPr>
        <p:txBody>
          <a:bodyPr wrap="square">
            <a:spAutoFit/>
          </a:bodyPr>
          <a:lstStyle/>
          <a:p>
            <a:r>
              <a:rPr lang="en-US" sz="1600" dirty="0" smtClean="0">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evaluate on the MS COCO dataset </a:t>
            </a:r>
            <a:r>
              <a:rPr lang="en-US" sz="1600" dirty="0" smtClean="0">
                <a:latin typeface="Times New Roman" panose="02020603050405020304" pitchFamily="18" charset="0"/>
                <a:cs typeface="Times New Roman" panose="02020603050405020304" pitchFamily="18" charset="0"/>
              </a:rPr>
              <a:t>that </a:t>
            </a:r>
            <a:r>
              <a:rPr lang="en-US" sz="1600" dirty="0">
                <a:latin typeface="Times New Roman" panose="02020603050405020304" pitchFamily="18" charset="0"/>
                <a:cs typeface="Times New Roman" panose="02020603050405020304" pitchFamily="18" charset="0"/>
              </a:rPr>
              <a:t>has 80 object </a:t>
            </a:r>
            <a:r>
              <a:rPr lang="en-US" sz="1600" dirty="0" smtClean="0">
                <a:latin typeface="Times New Roman" panose="02020603050405020304" pitchFamily="18" charset="0"/>
                <a:cs typeface="Times New Roman" panose="02020603050405020304" pitchFamily="18" charset="0"/>
              </a:rPr>
              <a:t>categories. </a:t>
            </a:r>
          </a:p>
          <a:p>
            <a:r>
              <a:rPr lang="en-US" sz="1600" dirty="0" smtClean="0">
                <a:latin typeface="Times New Roman" panose="02020603050405020304" pitchFamily="18" charset="0"/>
                <a:cs typeface="Times New Roman" panose="02020603050405020304" pitchFamily="18" charset="0"/>
              </a:rPr>
              <a:t>Train set: 80k, Validation set: 40k, Test-dev set: 20k. </a:t>
            </a:r>
          </a:p>
          <a:p>
            <a:r>
              <a:rPr lang="en-US" sz="1600" dirty="0" smtClean="0">
                <a:latin typeface="Times New Roman" panose="02020603050405020304" pitchFamily="18" charset="0"/>
                <a:cs typeface="Times New Roman" panose="02020603050405020304" pitchFamily="18" charset="0"/>
              </a:rPr>
              <a:t>Learning </a:t>
            </a:r>
            <a:r>
              <a:rPr lang="en-US" sz="1600" dirty="0">
                <a:latin typeface="Times New Roman" panose="02020603050405020304" pitchFamily="18" charset="0"/>
                <a:cs typeface="Times New Roman" panose="02020603050405020304" pitchFamily="18" charset="0"/>
              </a:rPr>
              <a:t>rate </a:t>
            </a:r>
            <a:r>
              <a:rPr lang="en-US" sz="1600" dirty="0" smtClean="0">
                <a:latin typeface="Times New Roman" panose="02020603050405020304" pitchFamily="18" charset="0"/>
                <a:cs typeface="Times New Roman" panose="02020603050405020304" pitchFamily="18" charset="0"/>
              </a:rPr>
              <a:t>= 0.001 : 90k </a:t>
            </a:r>
            <a:r>
              <a:rPr lang="en-US" sz="1600" dirty="0">
                <a:latin typeface="Times New Roman" panose="02020603050405020304" pitchFamily="18" charset="0"/>
                <a:cs typeface="Times New Roman" panose="02020603050405020304" pitchFamily="18" charset="0"/>
              </a:rPr>
              <a:t>iterations &amp;</a:t>
            </a:r>
            <a:r>
              <a:rPr lang="en-US" sz="1600" dirty="0" smtClean="0">
                <a:latin typeface="Times New Roman" panose="02020603050405020304" pitchFamily="18" charset="0"/>
                <a:cs typeface="Times New Roman" panose="02020603050405020304" pitchFamily="18" charset="0"/>
              </a:rPr>
              <a:t> next 0.0001 : 30k </a:t>
            </a:r>
            <a:r>
              <a:rPr lang="en-US" sz="1600" dirty="0">
                <a:latin typeface="Times New Roman" panose="02020603050405020304" pitchFamily="18" charset="0"/>
                <a:cs typeface="Times New Roman" panose="02020603050405020304" pitchFamily="18" charset="0"/>
              </a:rPr>
              <a:t>iterations, E</a:t>
            </a:r>
            <a:r>
              <a:rPr lang="en-US" sz="1600" dirty="0" smtClean="0">
                <a:latin typeface="Times New Roman" panose="02020603050405020304" pitchFamily="18" charset="0"/>
                <a:cs typeface="Times New Roman" panose="02020603050405020304" pitchFamily="18" charset="0"/>
              </a:rPr>
              <a:t>ffective </a:t>
            </a:r>
            <a:r>
              <a:rPr lang="en-US" sz="1600" dirty="0">
                <a:latin typeface="Times New Roman" panose="02020603050405020304" pitchFamily="18" charset="0"/>
                <a:cs typeface="Times New Roman" panose="02020603050405020304" pitchFamily="18" charset="0"/>
              </a:rPr>
              <a:t>mini-batch size =</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8.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Extend </a:t>
            </a:r>
            <a:r>
              <a:rPr lang="en-US" sz="1600" dirty="0">
                <a:latin typeface="Times New Roman" panose="02020603050405020304" pitchFamily="18" charset="0"/>
                <a:cs typeface="Times New Roman" panose="02020603050405020304" pitchFamily="18" charset="0"/>
              </a:rPr>
              <a:t>the alternating training </a:t>
            </a:r>
            <a:r>
              <a:rPr lang="en-US" sz="1600" dirty="0" smtClean="0">
                <a:latin typeface="Times New Roman" panose="02020603050405020304" pitchFamily="18" charset="0"/>
                <a:cs typeface="Times New Roman" panose="02020603050405020304" pitchFamily="18" charset="0"/>
              </a:rPr>
              <a:t>from </a:t>
            </a:r>
            <a:r>
              <a:rPr lang="en-US" sz="1600" dirty="0">
                <a:latin typeface="Times New Roman" panose="02020603050405020304" pitchFamily="18" charset="0"/>
                <a:cs typeface="Times New Roman" panose="02020603050405020304" pitchFamily="18" charset="0"/>
              </a:rPr>
              <a:t>4-step to 5-step (i.e., stopping after one more RPN training step), which slightly improves accuracy on this dataset when the features are shared; we also report that 2-step training is sufficient to achieve comparably good accuracy but the features are not shared.</a:t>
            </a:r>
          </a:p>
        </p:txBody>
      </p:sp>
    </p:spTree>
    <p:extLst>
      <p:ext uri="{BB962C8B-B14F-4D97-AF65-F5344CB8AC3E}">
        <p14:creationId xmlns:p14="http://schemas.microsoft.com/office/powerpoint/2010/main" val="3486832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Mask RCNN</a:t>
            </a:r>
            <a:br>
              <a:rPr lang="en-US" dirty="0" smtClean="0">
                <a:latin typeface="Daimler CAPro" panose="00000500000000000000" pitchFamily="50" charset="0"/>
              </a:rPr>
            </a:br>
            <a:r>
              <a:rPr lang="en-US" sz="2400" dirty="0" smtClean="0">
                <a:latin typeface="Daimler CAPro" panose="00000500000000000000" pitchFamily="50" charset="0"/>
              </a:rPr>
              <a:t>by </a:t>
            </a:r>
            <a:r>
              <a:rPr lang="en-US" sz="2400" dirty="0" err="1" smtClean="0">
                <a:latin typeface="Daimler CAPro" panose="00000500000000000000" pitchFamily="50" charset="0"/>
              </a:rPr>
              <a:t>Kaiming</a:t>
            </a:r>
            <a:r>
              <a:rPr lang="en-US" sz="2400" dirty="0" smtClean="0">
                <a:latin typeface="Daimler CAPro" panose="00000500000000000000" pitchFamily="50" charset="0"/>
              </a:rPr>
              <a:t> He et al.</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Daimler CAPro" panose="00000500000000000000" pitchFamily="50" charset="0"/>
              </a:rPr>
              <a:t>Mask R-CNN adopts the same two-stage procedure, with an identical first stage (which is RPN). </a:t>
            </a:r>
          </a:p>
          <a:p>
            <a:r>
              <a:rPr lang="en-US" dirty="0" smtClean="0">
                <a:latin typeface="Daimler CAPro" panose="00000500000000000000" pitchFamily="50" charset="0"/>
              </a:rPr>
              <a:t>In the second stage, in parallel to predicting the class and box offset, Mask R-CNN also outputs a binary mask for each RoI.</a:t>
            </a:r>
          </a:p>
          <a:p>
            <a:r>
              <a:rPr lang="en-US" dirty="0" smtClean="0">
                <a:latin typeface="Daimler CAPro" panose="00000500000000000000" pitchFamily="50" charset="0"/>
              </a:rPr>
              <a:t>Training: </a:t>
            </a:r>
          </a:p>
          <a:p>
            <a:pPr marL="0" indent="0">
              <a:buNone/>
            </a:pPr>
            <a:r>
              <a:rPr lang="en-US" dirty="0">
                <a:latin typeface="Daimler CAPro" panose="00000500000000000000" pitchFamily="50" charset="0"/>
              </a:rPr>
              <a:t>M</a:t>
            </a:r>
            <a:r>
              <a:rPr lang="en-US" dirty="0" smtClean="0">
                <a:latin typeface="Daimler CAPro" panose="00000500000000000000" pitchFamily="50" charset="0"/>
              </a:rPr>
              <a:t>ulti-task loss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each sampled RoI as :</a:t>
            </a:r>
          </a:p>
          <a:p>
            <a:pPr marL="0" indent="0" algn="ctr">
              <a:buNone/>
            </a:pPr>
            <a:r>
              <a:rPr lang="en-US" b="1" dirty="0" smtClean="0">
                <a:latin typeface="Daimler CAPro" panose="00000500000000000000" pitchFamily="50" charset="0"/>
              </a:rPr>
              <a:t>L = </a:t>
            </a:r>
            <a:r>
              <a:rPr lang="en-US" b="1" dirty="0" err="1" smtClean="0">
                <a:latin typeface="Daimler CAPro" panose="00000500000000000000" pitchFamily="50" charset="0"/>
              </a:rPr>
              <a:t>L</a:t>
            </a:r>
            <a:r>
              <a:rPr lang="en-US" sz="1200" b="1" dirty="0" err="1" smtClean="0">
                <a:latin typeface="Daimler CAPro" panose="00000500000000000000" pitchFamily="50" charset="0"/>
              </a:rPr>
              <a:t>cls</a:t>
            </a:r>
            <a:r>
              <a:rPr lang="en-US" b="1" dirty="0" smtClean="0">
                <a:latin typeface="Daimler CAPro" panose="00000500000000000000" pitchFamily="50" charset="0"/>
              </a:rPr>
              <a:t> + </a:t>
            </a:r>
            <a:r>
              <a:rPr lang="en-US" b="1" dirty="0" err="1" smtClean="0">
                <a:latin typeface="Daimler CAPro" panose="00000500000000000000" pitchFamily="50" charset="0"/>
              </a:rPr>
              <a:t>L</a:t>
            </a:r>
            <a:r>
              <a:rPr lang="en-US" sz="1300" b="1" dirty="0" err="1" smtClean="0">
                <a:latin typeface="Daimler CAPro" panose="00000500000000000000" pitchFamily="50" charset="0"/>
              </a:rPr>
              <a:t>box</a:t>
            </a:r>
            <a:r>
              <a:rPr lang="en-US" b="1" dirty="0" smtClean="0">
                <a:latin typeface="Daimler CAPro" panose="00000500000000000000" pitchFamily="50" charset="0"/>
              </a:rPr>
              <a:t> + </a:t>
            </a:r>
            <a:r>
              <a:rPr lang="en-US" b="1" dirty="0" err="1" smtClean="0">
                <a:latin typeface="Daimler CAPro" panose="00000500000000000000" pitchFamily="50" charset="0"/>
              </a:rPr>
              <a:t>L</a:t>
            </a:r>
            <a:r>
              <a:rPr lang="en-US" sz="1300" b="1" dirty="0" err="1" smtClean="0">
                <a:latin typeface="Daimler CAPro" panose="00000500000000000000" pitchFamily="50" charset="0"/>
              </a:rPr>
              <a:t>mask</a:t>
            </a:r>
            <a:r>
              <a:rPr lang="en-US" dirty="0" smtClean="0">
                <a:latin typeface="Daimler CAPro" panose="00000500000000000000" pitchFamily="50" charset="0"/>
              </a:rPr>
              <a:t>. </a:t>
            </a:r>
          </a:p>
          <a:p>
            <a:pPr marL="0" indent="0">
              <a:buNone/>
            </a:pPr>
            <a:r>
              <a:rPr lang="en-US" dirty="0" err="1" smtClean="0">
                <a:latin typeface="Daimler CAPro" panose="00000500000000000000" pitchFamily="50" charset="0"/>
              </a:rPr>
              <a:t>L</a:t>
            </a:r>
            <a:r>
              <a:rPr lang="en-US" sz="1300" dirty="0" err="1" smtClean="0">
                <a:latin typeface="Daimler CAPro" panose="00000500000000000000" pitchFamily="50" charset="0"/>
              </a:rPr>
              <a:t>cls</a:t>
            </a:r>
            <a:r>
              <a:rPr lang="en-US" dirty="0" smtClean="0">
                <a:latin typeface="Daimler CAPro" panose="00000500000000000000" pitchFamily="50" charset="0"/>
              </a:rPr>
              <a:t> = classification loss; </a:t>
            </a:r>
            <a:r>
              <a:rPr lang="en-US" dirty="0" err="1" smtClean="0">
                <a:latin typeface="Daimler CAPro" panose="00000500000000000000" pitchFamily="50" charset="0"/>
              </a:rPr>
              <a:t>L</a:t>
            </a:r>
            <a:r>
              <a:rPr lang="en-US" sz="1300" dirty="0" err="1" smtClean="0">
                <a:latin typeface="Daimler CAPro" panose="00000500000000000000" pitchFamily="50" charset="0"/>
              </a:rPr>
              <a:t>box</a:t>
            </a:r>
            <a:r>
              <a:rPr lang="en-US" sz="1300" dirty="0" smtClean="0">
                <a:latin typeface="Daimler CAPro" panose="00000500000000000000" pitchFamily="50" charset="0"/>
              </a:rPr>
              <a:t> </a:t>
            </a:r>
            <a:r>
              <a:rPr lang="en-US" dirty="0" smtClean="0">
                <a:latin typeface="Daimler CAPro" panose="00000500000000000000" pitchFamily="50" charset="0"/>
              </a:rPr>
              <a:t>=</a:t>
            </a:r>
            <a:r>
              <a:rPr lang="en-US" sz="1300" dirty="0" smtClean="0">
                <a:latin typeface="Daimler CAPro" panose="00000500000000000000" pitchFamily="50" charset="0"/>
              </a:rPr>
              <a:t> </a:t>
            </a:r>
            <a:r>
              <a:rPr lang="en-US" dirty="0" smtClean="0">
                <a:latin typeface="Daimler CAPro" panose="00000500000000000000" pitchFamily="50" charset="0"/>
              </a:rPr>
              <a:t>bounding-box loss; </a:t>
            </a:r>
          </a:p>
          <a:p>
            <a:pPr marL="0" indent="0">
              <a:buNone/>
            </a:pPr>
            <a:r>
              <a:rPr lang="en-US" dirty="0" err="1" smtClean="0">
                <a:solidFill>
                  <a:prstClr val="black"/>
                </a:solidFill>
                <a:latin typeface="Daimler CAPro" panose="00000500000000000000" pitchFamily="50" charset="0"/>
              </a:rPr>
              <a:t>L</a:t>
            </a:r>
            <a:r>
              <a:rPr lang="en-US" sz="1300" dirty="0" err="1" smtClean="0">
                <a:solidFill>
                  <a:prstClr val="black"/>
                </a:solidFill>
                <a:latin typeface="Daimler CAPro" panose="00000500000000000000" pitchFamily="50" charset="0"/>
              </a:rPr>
              <a:t>mask</a:t>
            </a:r>
            <a:r>
              <a:rPr lang="en-US" sz="1300" dirty="0" smtClean="0">
                <a:solidFill>
                  <a:prstClr val="black"/>
                </a:solidFill>
                <a:latin typeface="Daimler CAPro" panose="00000500000000000000" pitchFamily="50" charset="0"/>
              </a:rPr>
              <a:t> </a:t>
            </a:r>
            <a:r>
              <a:rPr lang="en-US" sz="1300" dirty="0">
                <a:solidFill>
                  <a:prstClr val="black"/>
                </a:solidFill>
                <a:latin typeface="Daimler CAPro" panose="00000500000000000000" pitchFamily="50" charset="0"/>
              </a:rPr>
              <a:t>= </a:t>
            </a:r>
            <a:r>
              <a:rPr lang="en-US" dirty="0">
                <a:solidFill>
                  <a:prstClr val="black"/>
                </a:solidFill>
                <a:latin typeface="Daimler CAPro" panose="00000500000000000000" pitchFamily="50" charset="0"/>
              </a:rPr>
              <a:t>average binary cross-entropy </a:t>
            </a:r>
            <a:r>
              <a:rPr lang="en-US" dirty="0" smtClean="0">
                <a:solidFill>
                  <a:prstClr val="black"/>
                </a:solidFill>
                <a:latin typeface="Daimler CAPro" panose="00000500000000000000" pitchFamily="50" charset="0"/>
              </a:rPr>
              <a:t>loss</a:t>
            </a:r>
            <a:endParaRPr lang="en-US" dirty="0" smtClean="0">
              <a:latin typeface="Daimler CAPro" panose="00000500000000000000" pitchFamily="50" charset="0"/>
            </a:endParaRPr>
          </a:p>
          <a:p>
            <a:r>
              <a:rPr lang="en-US" dirty="0" smtClean="0">
                <a:latin typeface="Daimler CAPro" panose="00000500000000000000" pitchFamily="50" charset="0"/>
              </a:rPr>
              <a:t>The definition of </a:t>
            </a:r>
            <a:r>
              <a:rPr lang="en-US" b="1" dirty="0" err="1">
                <a:solidFill>
                  <a:prstClr val="black"/>
                </a:solidFill>
                <a:latin typeface="Daimler CAPro" panose="00000500000000000000" pitchFamily="50" charset="0"/>
              </a:rPr>
              <a:t>L</a:t>
            </a:r>
            <a:r>
              <a:rPr lang="en-US" sz="1300" b="1" dirty="0" err="1">
                <a:solidFill>
                  <a:prstClr val="black"/>
                </a:solidFill>
                <a:latin typeface="Daimler CAPro" panose="00000500000000000000" pitchFamily="50" charset="0"/>
              </a:rPr>
              <a:t>mask</a:t>
            </a:r>
            <a:r>
              <a:rPr lang="en-US" dirty="0" smtClean="0">
                <a:latin typeface="Daimler CAPro" panose="00000500000000000000" pitchFamily="50" charset="0"/>
              </a:rPr>
              <a:t> allows the network to generate masks for every class without competition among classes.</a:t>
            </a:r>
          </a:p>
          <a:p>
            <a:endParaRPr lang="en-US" dirty="0">
              <a:latin typeface="Daimler CAPro" panose="00000500000000000000" pitchFamily="50" charset="0"/>
            </a:endParaRPr>
          </a:p>
        </p:txBody>
      </p:sp>
    </p:spTree>
    <p:extLst>
      <p:ext uri="{BB962C8B-B14F-4D97-AF65-F5344CB8AC3E}">
        <p14:creationId xmlns:p14="http://schemas.microsoft.com/office/powerpoint/2010/main" val="41190470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Attempts for instance segmentation</a:t>
            </a:r>
            <a:endParaRPr lang="en-US" dirty="0">
              <a:latin typeface="Daimler CAPro" panose="00000500000000000000" pitchFamily="50" charset="0"/>
            </a:endParaRPr>
          </a:p>
        </p:txBody>
      </p:sp>
      <p:sp>
        <p:nvSpPr>
          <p:cNvPr id="3" name="Content Placeholder 2"/>
          <p:cNvSpPr>
            <a:spLocks noGrp="1"/>
          </p:cNvSpPr>
          <p:nvPr>
            <p:ph idx="1"/>
          </p:nvPr>
        </p:nvSpPr>
        <p:spPr/>
        <p:txBody>
          <a:bodyPr>
            <a:normAutofit lnSpcReduction="10000"/>
          </a:bodyPr>
          <a:lstStyle/>
          <a:p>
            <a:r>
              <a:rPr lang="en-US" dirty="0" smtClean="0">
                <a:latin typeface="Daimler CAPro" panose="00000500000000000000" pitchFamily="50" charset="0"/>
              </a:rPr>
              <a:t>Based on segment proposals</a:t>
            </a:r>
          </a:p>
          <a:p>
            <a:r>
              <a:rPr lang="en-US" dirty="0" smtClean="0">
                <a:latin typeface="Daimler CAPro" panose="00000500000000000000" pitchFamily="50" charset="0"/>
              </a:rPr>
              <a:t>Methods resorted to bottom up segmentation	</a:t>
            </a:r>
          </a:p>
          <a:p>
            <a:pPr marL="457200" lvl="1" indent="0">
              <a:buNone/>
            </a:pPr>
            <a:r>
              <a:rPr lang="en-US" u="sng" dirty="0" smtClean="0">
                <a:latin typeface="Daimler CAPro" panose="00000500000000000000" pitchFamily="50" charset="0"/>
              </a:rPr>
              <a:t>DeepMask</a:t>
            </a:r>
            <a:r>
              <a:rPr lang="en-US" dirty="0" smtClean="0">
                <a:latin typeface="Daimler CAPro" panose="00000500000000000000" pitchFamily="50" charset="0"/>
              </a:rPr>
              <a:t> : Propose segment candidates </a:t>
            </a:r>
            <a:r>
              <a:rPr lang="en-US" dirty="0" smtClean="0">
                <a:latin typeface="Daimler CAPro" panose="00000500000000000000" pitchFamily="50" charset="0"/>
                <a:sym typeface="Wingdings" panose="05000000000000000000" pitchFamily="2" charset="2"/>
              </a:rPr>
              <a:t> Classify them (Fast R-CNN)</a:t>
            </a:r>
          </a:p>
          <a:p>
            <a:pPr marL="457200" lvl="1" indent="0">
              <a:buNone/>
            </a:pPr>
            <a:r>
              <a:rPr lang="en-US" u="sng" dirty="0" smtClean="0">
                <a:latin typeface="Daimler CAPro" panose="00000500000000000000" pitchFamily="50" charset="0"/>
                <a:sym typeface="Wingdings" panose="05000000000000000000" pitchFamily="2" charset="2"/>
              </a:rPr>
              <a:t>Dai et al.</a:t>
            </a:r>
            <a:r>
              <a:rPr lang="en-US" dirty="0" smtClean="0">
                <a:latin typeface="Daimler CAPro" panose="00000500000000000000" pitchFamily="50" charset="0"/>
                <a:sym typeface="Wingdings" panose="05000000000000000000" pitchFamily="2" charset="2"/>
              </a:rPr>
              <a:t> : A</a:t>
            </a:r>
            <a:r>
              <a:rPr lang="en-US" dirty="0" smtClean="0">
                <a:latin typeface="Daimler CAPro" panose="00000500000000000000" pitchFamily="50" charset="0"/>
              </a:rPr>
              <a:t> </a:t>
            </a:r>
            <a:r>
              <a:rPr lang="en-US" dirty="0">
                <a:latin typeface="Daimler CAPro" panose="00000500000000000000" pitchFamily="50" charset="0"/>
              </a:rPr>
              <a:t>complex multiple-stage </a:t>
            </a:r>
            <a:r>
              <a:rPr lang="en-US" dirty="0" smtClean="0">
                <a:latin typeface="Daimler CAPro" panose="00000500000000000000" pitchFamily="50" charset="0"/>
              </a:rPr>
              <a:t>cascade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predicts </a:t>
            </a:r>
            <a:r>
              <a:rPr lang="en-US" dirty="0">
                <a:latin typeface="Daimler CAPro" panose="00000500000000000000" pitchFamily="50" charset="0"/>
              </a:rPr>
              <a:t>segment proposals </a:t>
            </a:r>
            <a:r>
              <a:rPr lang="en-US" dirty="0" smtClean="0">
                <a:latin typeface="Daimler CAPro" panose="00000500000000000000" pitchFamily="50" charset="0"/>
              </a:rPr>
              <a:t>from </a:t>
            </a:r>
            <a:r>
              <a:rPr lang="en-US" dirty="0">
                <a:latin typeface="Daimler CAPro" panose="00000500000000000000" pitchFamily="50" charset="0"/>
              </a:rPr>
              <a:t>bounding-box </a:t>
            </a:r>
            <a:r>
              <a:rPr lang="en-US" dirty="0" smtClean="0">
                <a:latin typeface="Daimler CAPro" panose="00000500000000000000" pitchFamily="50" charset="0"/>
              </a:rPr>
              <a:t>proposals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classification</a:t>
            </a:r>
          </a:p>
          <a:p>
            <a:pPr marL="457200" lvl="1" indent="0">
              <a:buNone/>
            </a:pPr>
            <a:r>
              <a:rPr lang="en-US" u="sng" dirty="0">
                <a:latin typeface="Daimler CAPro" panose="00000500000000000000" pitchFamily="50" charset="0"/>
              </a:rPr>
              <a:t>Li et al</a:t>
            </a:r>
            <a:r>
              <a:rPr lang="en-US" u="sng" dirty="0" smtClean="0">
                <a:latin typeface="Daimler CAPro" panose="00000500000000000000" pitchFamily="50" charset="0"/>
              </a:rPr>
              <a:t>.</a:t>
            </a:r>
            <a:r>
              <a:rPr lang="en-US" dirty="0" smtClean="0">
                <a:latin typeface="Daimler CAPro" panose="00000500000000000000" pitchFamily="50" charset="0"/>
              </a:rPr>
              <a:t> </a:t>
            </a:r>
            <a:r>
              <a:rPr lang="en-US" dirty="0">
                <a:latin typeface="Daimler CAPro" panose="00000500000000000000" pitchFamily="50" charset="0"/>
              </a:rPr>
              <a:t>: </a:t>
            </a:r>
            <a:endParaRPr lang="en-US" dirty="0" smtClean="0">
              <a:latin typeface="Daimler CAPro" panose="00000500000000000000" pitchFamily="50" charset="0"/>
            </a:endParaRPr>
          </a:p>
          <a:p>
            <a:pPr marL="457200" lvl="1" indent="0">
              <a:buNone/>
            </a:pPr>
            <a:r>
              <a:rPr lang="en-US" dirty="0" smtClean="0">
                <a:latin typeface="Daimler CAPro" panose="00000500000000000000" pitchFamily="50" charset="0"/>
              </a:rPr>
              <a:t>Segment proposal </a:t>
            </a:r>
            <a:r>
              <a:rPr lang="en-US" dirty="0">
                <a:latin typeface="Daimler CAPro" panose="00000500000000000000" pitchFamily="50" charset="0"/>
              </a:rPr>
              <a:t>system :</a:t>
            </a:r>
            <a:r>
              <a:rPr lang="en-US" dirty="0" smtClean="0">
                <a:latin typeface="Daimler CAPro" panose="00000500000000000000" pitchFamily="50" charset="0"/>
              </a:rPr>
              <a:t> Instance-sensitive fully </a:t>
            </a:r>
            <a:r>
              <a:rPr lang="en-US" dirty="0">
                <a:latin typeface="Daimler CAPro" panose="00000500000000000000" pitchFamily="50" charset="0"/>
              </a:rPr>
              <a:t>convolutional networks  +</a:t>
            </a:r>
            <a:r>
              <a:rPr lang="en-US" dirty="0" smtClean="0">
                <a:latin typeface="Daimler CAPro" panose="00000500000000000000" pitchFamily="50" charset="0"/>
              </a:rPr>
              <a:t> Object </a:t>
            </a:r>
            <a:r>
              <a:rPr lang="en-US" dirty="0">
                <a:latin typeface="Daimler CAPro" panose="00000500000000000000" pitchFamily="50" charset="0"/>
              </a:rPr>
              <a:t>detection system </a:t>
            </a:r>
            <a:r>
              <a:rPr lang="en-US" dirty="0" smtClean="0">
                <a:latin typeface="Daimler CAPro" panose="00000500000000000000" pitchFamily="50" charset="0"/>
              </a:rPr>
              <a:t>: R-FCN = “fully </a:t>
            </a:r>
            <a:r>
              <a:rPr lang="en-US" dirty="0">
                <a:latin typeface="Daimler CAPro" panose="00000500000000000000" pitchFamily="50" charset="0"/>
              </a:rPr>
              <a:t>convolutional instance segmentation” (FCIS</a:t>
            </a:r>
            <a:r>
              <a:rPr lang="en-US" dirty="0" smtClean="0">
                <a:latin typeface="Daimler CAPro" panose="00000500000000000000" pitchFamily="50" charset="0"/>
              </a:rPr>
              <a:t>).</a:t>
            </a:r>
          </a:p>
          <a:p>
            <a:pPr marL="457200" lvl="1" indent="0">
              <a:buNone/>
            </a:pPr>
            <a:endParaRPr lang="en-US" dirty="0">
              <a:latin typeface="Daimler CAPro" panose="00000500000000000000" pitchFamily="50" charset="0"/>
            </a:endParaRPr>
          </a:p>
          <a:p>
            <a:pPr marL="0" indent="0">
              <a:buNone/>
            </a:pPr>
            <a:r>
              <a:rPr lang="en-US" b="1" dirty="0">
                <a:latin typeface="Daimler CAPro" panose="00000500000000000000" pitchFamily="50" charset="0"/>
              </a:rPr>
              <a:t>Mask </a:t>
            </a:r>
            <a:r>
              <a:rPr lang="en-US" b="1" dirty="0" smtClean="0">
                <a:latin typeface="Daimler CAPro" panose="00000500000000000000" pitchFamily="50" charset="0"/>
              </a:rPr>
              <a:t>R-CNN is </a:t>
            </a:r>
            <a:r>
              <a:rPr lang="en-US" b="1" dirty="0">
                <a:latin typeface="Daimler CAPro" panose="00000500000000000000" pitchFamily="50" charset="0"/>
              </a:rPr>
              <a:t>based on an instance-first strategy</a:t>
            </a:r>
          </a:p>
        </p:txBody>
      </p:sp>
    </p:spTree>
    <p:extLst>
      <p:ext uri="{BB962C8B-B14F-4D97-AF65-F5344CB8AC3E}">
        <p14:creationId xmlns:p14="http://schemas.microsoft.com/office/powerpoint/2010/main" val="199040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Attempts for instance segmentation</a:t>
            </a:r>
            <a:endParaRPr lang="en-US" dirty="0">
              <a:latin typeface="Daimler CAPro" panose="00000500000000000000" pitchFamily="50" charset="0"/>
            </a:endParaRPr>
          </a:p>
        </p:txBody>
      </p:sp>
      <p:sp>
        <p:nvSpPr>
          <p:cNvPr id="3" name="Content Placeholder 2"/>
          <p:cNvSpPr>
            <a:spLocks noGrp="1"/>
          </p:cNvSpPr>
          <p:nvPr>
            <p:ph idx="1"/>
          </p:nvPr>
        </p:nvSpPr>
        <p:spPr/>
        <p:txBody>
          <a:bodyPr/>
          <a:lstStyle/>
          <a:p>
            <a:r>
              <a:rPr lang="en-US" dirty="0" smtClean="0">
                <a:latin typeface="Daimler CAPro" panose="00000500000000000000" pitchFamily="50" charset="0"/>
              </a:rPr>
              <a:t>FCIS vs Mask R-CNN</a:t>
            </a:r>
            <a:endParaRPr lang="en-US" dirty="0">
              <a:latin typeface="Daimler CAPro" panose="00000500000000000000" pitchFamily="50"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725" y="1690688"/>
            <a:ext cx="7551995" cy="5145108"/>
          </a:xfrm>
          <a:prstGeom prst="rect">
            <a:avLst/>
          </a:prstGeom>
        </p:spPr>
      </p:pic>
    </p:spTree>
    <p:extLst>
      <p:ext uri="{BB962C8B-B14F-4D97-AF65-F5344CB8AC3E}">
        <p14:creationId xmlns:p14="http://schemas.microsoft.com/office/powerpoint/2010/main" val="2853245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Mask Representation</a:t>
            </a:r>
            <a:endParaRPr lang="en-US" dirty="0">
              <a:latin typeface="Daimler CAPro" panose="00000500000000000000" pitchFamily="50" charset="0"/>
            </a:endParaRPr>
          </a:p>
        </p:txBody>
      </p:sp>
      <p:sp>
        <p:nvSpPr>
          <p:cNvPr id="5" name="Content Placeholder 4"/>
          <p:cNvSpPr>
            <a:spLocks noGrp="1"/>
          </p:cNvSpPr>
          <p:nvPr>
            <p:ph idx="1"/>
          </p:nvPr>
        </p:nvSpPr>
        <p:spPr/>
        <p:txBody>
          <a:bodyPr/>
          <a:lstStyle/>
          <a:p>
            <a:r>
              <a:rPr lang="en-US" dirty="0" smtClean="0">
                <a:latin typeface="Daimler CAPro" panose="00000500000000000000" pitchFamily="50" charset="0"/>
              </a:rPr>
              <a:t>The mask encodes an input object’s spatial layout.</a:t>
            </a:r>
          </a:p>
          <a:p>
            <a:r>
              <a:rPr lang="en-US" dirty="0">
                <a:latin typeface="Daimler CAPro" panose="00000500000000000000" pitchFamily="50" charset="0"/>
              </a:rPr>
              <a:t>W</a:t>
            </a:r>
            <a:r>
              <a:rPr lang="en-US" dirty="0" smtClean="0">
                <a:latin typeface="Daimler CAPro" panose="00000500000000000000" pitchFamily="50" charset="0"/>
              </a:rPr>
              <a:t>e predict an m × m mask from each RoI</a:t>
            </a:r>
            <a:r>
              <a:rPr lang="en-US" dirty="0">
                <a:latin typeface="Daimler CAPro" panose="00000500000000000000" pitchFamily="50" charset="0"/>
              </a:rPr>
              <a:t> </a:t>
            </a:r>
            <a:r>
              <a:rPr lang="en-US" dirty="0" smtClean="0">
                <a:latin typeface="Daimler CAPro" panose="00000500000000000000" pitchFamily="50" charset="0"/>
              </a:rPr>
              <a:t>using an FCN. This allows each layer in the mask branch to maintain the explicit m × m object spatial layout without collapsing it into a vector representation that lacks spatial dimensions.</a:t>
            </a:r>
          </a:p>
          <a:p>
            <a:r>
              <a:rPr lang="en-US" dirty="0" smtClean="0">
                <a:latin typeface="Daimler CAPro" panose="00000500000000000000" pitchFamily="50" charset="0"/>
              </a:rPr>
              <a:t>The pixel-to-pixel behavior requires RoI features, which are small feature maps, to be well aligned.</a:t>
            </a:r>
          </a:p>
          <a:p>
            <a:pPr marL="0" indent="0">
              <a:buNone/>
            </a:pPr>
            <a:r>
              <a:rPr lang="en-US" dirty="0" smtClean="0">
                <a:latin typeface="Daimler CAPro" panose="00000500000000000000" pitchFamily="50" charset="0"/>
              </a:rPr>
              <a:t>Hence, </a:t>
            </a:r>
            <a:r>
              <a:rPr lang="en-US" b="1" dirty="0" smtClean="0">
                <a:latin typeface="Daimler CAPro" panose="00000500000000000000" pitchFamily="50" charset="0"/>
              </a:rPr>
              <a:t>RoI Align </a:t>
            </a:r>
            <a:r>
              <a:rPr lang="en-US" dirty="0" smtClean="0">
                <a:latin typeface="Daimler CAPro" panose="00000500000000000000" pitchFamily="50" charset="0"/>
              </a:rPr>
              <a:t>has been introduced.</a:t>
            </a:r>
          </a:p>
          <a:p>
            <a:pPr marL="0" indent="0">
              <a:buNone/>
            </a:pPr>
            <a:endParaRPr lang="en-US" dirty="0">
              <a:latin typeface="Daimler CAPro" panose="00000500000000000000" pitchFamily="50" charset="0"/>
            </a:endParaRPr>
          </a:p>
        </p:txBody>
      </p:sp>
    </p:spTree>
    <p:extLst>
      <p:ext uri="{BB962C8B-B14F-4D97-AF65-F5344CB8AC3E}">
        <p14:creationId xmlns:p14="http://schemas.microsoft.com/office/powerpoint/2010/main" val="2933713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R-CNN</a:t>
            </a:r>
            <a:endParaRPr lang="en-US"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r>
              <a:rPr lang="en-US" dirty="0" smtClean="0">
                <a:latin typeface="Daimler CAPro" panose="00000500000000000000" pitchFamily="50" charset="0"/>
              </a:rPr>
              <a:t>Paper by Ross </a:t>
            </a:r>
            <a:r>
              <a:rPr lang="en-US" dirty="0" err="1" smtClean="0">
                <a:latin typeface="Daimler CAPro" panose="00000500000000000000" pitchFamily="50" charset="0"/>
              </a:rPr>
              <a:t>Girshick</a:t>
            </a:r>
            <a:r>
              <a:rPr lang="en-US" dirty="0" smtClean="0">
                <a:latin typeface="Daimler CAPro" panose="00000500000000000000" pitchFamily="50" charset="0"/>
              </a:rPr>
              <a:t> et al.</a:t>
            </a:r>
          </a:p>
          <a:p>
            <a:pPr marL="0" indent="0">
              <a:buNone/>
            </a:pPr>
            <a:endParaRPr lang="en-US" dirty="0" smtClean="0">
              <a:latin typeface="Daimler CAPro" panose="00000500000000000000" pitchFamily="50" charset="0"/>
            </a:endParaRPr>
          </a:p>
          <a:p>
            <a:r>
              <a:rPr lang="en-US" dirty="0" smtClean="0">
                <a:latin typeface="Daimler CAPro" panose="00000500000000000000" pitchFamily="50" charset="0"/>
              </a:rPr>
              <a:t>Focus on problems :</a:t>
            </a:r>
          </a:p>
          <a:p>
            <a:pPr marL="514350" indent="-514350">
              <a:buAutoNum type="arabicPeriod"/>
            </a:pPr>
            <a:r>
              <a:rPr lang="en-US" dirty="0" smtClean="0">
                <a:latin typeface="Daimler CAPro" panose="00000500000000000000" pitchFamily="50" charset="0"/>
              </a:rPr>
              <a:t>Localize objects with a deep network.</a:t>
            </a:r>
          </a:p>
          <a:p>
            <a:pPr marL="514350" indent="-514350">
              <a:buAutoNum type="arabicPeriod"/>
            </a:pPr>
            <a:r>
              <a:rPr lang="en-US" dirty="0" smtClean="0">
                <a:latin typeface="Daimler CAPro" panose="00000500000000000000" pitchFamily="50" charset="0"/>
              </a:rPr>
              <a:t>Training high capacity model with a small quantity of annotated data.</a:t>
            </a:r>
          </a:p>
          <a:p>
            <a:pPr marL="0" indent="0">
              <a:buNone/>
            </a:pPr>
            <a:endParaRPr lang="en-US" dirty="0"/>
          </a:p>
        </p:txBody>
      </p:sp>
    </p:spTree>
    <p:extLst>
      <p:ext uri="{BB962C8B-B14F-4D97-AF65-F5344CB8AC3E}">
        <p14:creationId xmlns:p14="http://schemas.microsoft.com/office/powerpoint/2010/main" val="32422174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RoIAlign</a:t>
            </a:r>
            <a:endParaRPr lang="en-US" dirty="0">
              <a:latin typeface="Daimler CAPro" panose="00000500000000000000" pitchFamily="50" charset="0"/>
            </a:endParaRPr>
          </a:p>
        </p:txBody>
      </p:sp>
      <p:sp>
        <p:nvSpPr>
          <p:cNvPr id="3" name="Content Placeholder 2"/>
          <p:cNvSpPr>
            <a:spLocks noGrp="1"/>
          </p:cNvSpPr>
          <p:nvPr>
            <p:ph idx="1"/>
          </p:nvPr>
        </p:nvSpPr>
        <p:spPr/>
        <p:txBody>
          <a:bodyPr/>
          <a:lstStyle/>
          <a:p>
            <a:r>
              <a:rPr lang="en-US" dirty="0" smtClean="0">
                <a:latin typeface="Daimler CAPro" panose="00000500000000000000" pitchFamily="50" charset="0"/>
              </a:rPr>
              <a:t>Motivation</a:t>
            </a:r>
          </a:p>
          <a:p>
            <a:pPr marL="0" indent="0">
              <a:buNone/>
            </a:pPr>
            <a:r>
              <a:rPr lang="en-US" dirty="0" smtClean="0">
                <a:latin typeface="Daimler CAPro" panose="00000500000000000000" pitchFamily="50" charset="0"/>
              </a:rPr>
              <a:t>Regions of the feature map selected by RoIPool were slightly misaligned from the regions of the original image. Since image segmentation requires pixel level specificity, unlike bounding boxes, this led to inaccuracies.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940" y="3712761"/>
            <a:ext cx="5593565" cy="2248095"/>
          </a:xfrm>
          <a:prstGeom prst="rect">
            <a:avLst/>
          </a:prstGeom>
        </p:spPr>
      </p:pic>
      <p:sp>
        <p:nvSpPr>
          <p:cNvPr id="5" name="Rectangle 4"/>
          <p:cNvSpPr/>
          <p:nvPr/>
        </p:nvSpPr>
        <p:spPr>
          <a:xfrm>
            <a:off x="838200" y="3928868"/>
            <a:ext cx="5539740" cy="1815882"/>
          </a:xfrm>
          <a:prstGeom prst="rect">
            <a:avLst/>
          </a:prstGeom>
        </p:spPr>
        <p:txBody>
          <a:bodyPr wrap="square">
            <a:spAutoFit/>
          </a:bodyPr>
          <a:lstStyle/>
          <a:p>
            <a:r>
              <a:rPr lang="en-US" sz="2800" dirty="0" smtClean="0">
                <a:latin typeface="Daimler CAPro" panose="00000500000000000000" pitchFamily="50" charset="0"/>
              </a:rPr>
              <a:t>RoIAlign improves </a:t>
            </a:r>
            <a:r>
              <a:rPr lang="en-US" sz="2800" dirty="0">
                <a:latin typeface="Daimler CAPro" panose="00000500000000000000" pitchFamily="50" charset="0"/>
              </a:rPr>
              <a:t>mask accuracy by relative 10% to 50%, showing</a:t>
            </a:r>
          </a:p>
          <a:p>
            <a:r>
              <a:rPr lang="en-US" sz="2800" dirty="0">
                <a:latin typeface="Daimler CAPro" panose="00000500000000000000" pitchFamily="50" charset="0"/>
              </a:rPr>
              <a:t>bigger gains under stricter localization metrics</a:t>
            </a:r>
          </a:p>
        </p:txBody>
      </p:sp>
    </p:spTree>
    <p:extLst>
      <p:ext uri="{BB962C8B-B14F-4D97-AF65-F5344CB8AC3E}">
        <p14:creationId xmlns:p14="http://schemas.microsoft.com/office/powerpoint/2010/main" val="7658816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515600" cy="5644850"/>
          </a:xfrm>
        </p:spPr>
        <p:txBody>
          <a:bodyPr>
            <a:normAutofit/>
          </a:bodyPr>
          <a:lstStyle/>
          <a:p>
            <a:r>
              <a:rPr lang="en-US" dirty="0" smtClean="0">
                <a:latin typeface="Daimler CAPro" panose="00000500000000000000" pitchFamily="50" charset="0"/>
              </a:rPr>
              <a:t>RoIPool</a:t>
            </a:r>
            <a:r>
              <a:rPr lang="en-US" dirty="0">
                <a:latin typeface="Daimler CAPro" panose="00000500000000000000" pitchFamily="50" charset="0"/>
              </a:rPr>
              <a:t> </a:t>
            </a:r>
            <a:r>
              <a:rPr lang="en-US" dirty="0" smtClean="0">
                <a:latin typeface="Daimler CAPro" panose="00000500000000000000" pitchFamily="50" charset="0"/>
              </a:rPr>
              <a:t>quantizes a </a:t>
            </a:r>
            <a:r>
              <a:rPr lang="en-US" i="1" dirty="0" smtClean="0">
                <a:latin typeface="Daimler CAPro" panose="00000500000000000000" pitchFamily="50" charset="0"/>
              </a:rPr>
              <a:t>float</a:t>
            </a:r>
            <a:r>
              <a:rPr lang="en-US" dirty="0" smtClean="0">
                <a:latin typeface="Daimler CAPro" panose="00000500000000000000" pitchFamily="50" charset="0"/>
              </a:rPr>
              <a:t> RoI to the discrete granularity of the feature map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quantized RoI </a:t>
            </a:r>
            <a:r>
              <a:rPr lang="en-US" dirty="0" smtClean="0">
                <a:latin typeface="Daimler CAPro" panose="00000500000000000000" pitchFamily="50" charset="0"/>
                <a:sym typeface="Wingdings" panose="05000000000000000000" pitchFamily="2" charset="2"/>
              </a:rPr>
              <a:t></a:t>
            </a:r>
            <a:r>
              <a:rPr lang="en-US" dirty="0" smtClean="0">
                <a:latin typeface="Daimler CAPro" panose="00000500000000000000" pitchFamily="50" charset="0"/>
              </a:rPr>
              <a:t> subdivided into spatial bins which are themselves quantized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feature values covered by each bin are aggregated (usually by max pooling). </a:t>
            </a:r>
          </a:p>
          <a:p>
            <a:r>
              <a:rPr lang="en-US" dirty="0" smtClean="0">
                <a:latin typeface="Daimler CAPro" panose="00000500000000000000" pitchFamily="50" charset="0"/>
              </a:rPr>
              <a:t>These quantizations introduce misalignments between the RoI and the extracted features. </a:t>
            </a:r>
          </a:p>
          <a:p>
            <a:r>
              <a:rPr lang="en-US" dirty="0" smtClean="0">
                <a:latin typeface="Daimler CAPro" panose="00000500000000000000" pitchFamily="50" charset="0"/>
              </a:rPr>
              <a:t> In RoIAlign, rounding is avoided. </a:t>
            </a:r>
            <a:r>
              <a:rPr lang="en-US" dirty="0">
                <a:latin typeface="Daimler CAPro" panose="00000500000000000000" pitchFamily="50" charset="0"/>
              </a:rPr>
              <a:t>W</a:t>
            </a:r>
            <a:r>
              <a:rPr lang="en-US" dirty="0" smtClean="0">
                <a:latin typeface="Daimler CAPro" panose="00000500000000000000" pitchFamily="50" charset="0"/>
              </a:rPr>
              <a:t>e use bilinear interpolation to get a precise idea of what would be at pixel </a:t>
            </a:r>
            <a:r>
              <a:rPr lang="en-US" i="1" dirty="0" smtClean="0">
                <a:latin typeface="Daimler CAPro" panose="00000500000000000000" pitchFamily="50" charset="0"/>
              </a:rPr>
              <a:t>p </a:t>
            </a:r>
            <a:r>
              <a:rPr lang="en-US" dirty="0" smtClean="0">
                <a:latin typeface="Daimler CAPro" panose="00000500000000000000" pitchFamily="50" charset="0"/>
              </a:rPr>
              <a:t>(</a:t>
            </a:r>
            <a:r>
              <a:rPr lang="en-US" i="1" dirty="0" smtClean="0">
                <a:latin typeface="Daimler CAPro" panose="00000500000000000000" pitchFamily="50" charset="0"/>
              </a:rPr>
              <a:t>float</a:t>
            </a:r>
            <a:r>
              <a:rPr lang="en-US" dirty="0" smtClean="0">
                <a:latin typeface="Daimler CAPro" panose="00000500000000000000" pitchFamily="50" charset="0"/>
              </a:rPr>
              <a:t>). This, at a high level, is what allows us to avoid the misalignments caused by RoIPool.</a:t>
            </a:r>
            <a:endParaRPr lang="en-US" dirty="0">
              <a:latin typeface="Daimler CAPro" panose="00000500000000000000" pitchFamily="50" charset="0"/>
            </a:endParaRPr>
          </a:p>
        </p:txBody>
      </p:sp>
      <p:sp>
        <p:nvSpPr>
          <p:cNvPr id="4" name="Title 1"/>
          <p:cNvSpPr>
            <a:spLocks noGrp="1"/>
          </p:cNvSpPr>
          <p:nvPr>
            <p:ph type="title"/>
          </p:nvPr>
        </p:nvSpPr>
        <p:spPr>
          <a:xfrm>
            <a:off x="838200" y="365125"/>
            <a:ext cx="10515600" cy="1325563"/>
          </a:xfrm>
        </p:spPr>
        <p:txBody>
          <a:bodyPr/>
          <a:lstStyle/>
          <a:p>
            <a:r>
              <a:rPr lang="en-US" dirty="0" smtClean="0">
                <a:latin typeface="Daimler CAPro" panose="00000500000000000000" pitchFamily="50" charset="0"/>
              </a:rPr>
              <a:t>RoI Align</a:t>
            </a:r>
            <a:endParaRPr lang="en-US" dirty="0">
              <a:latin typeface="Daimler CAPro" panose="00000500000000000000" pitchFamily="50" charset="0"/>
            </a:endParaRPr>
          </a:p>
        </p:txBody>
      </p:sp>
    </p:spTree>
    <p:extLst>
      <p:ext uri="{BB962C8B-B14F-4D97-AF65-F5344CB8AC3E}">
        <p14:creationId xmlns:p14="http://schemas.microsoft.com/office/powerpoint/2010/main" val="4103383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418290" cy="4214225"/>
          </a:xfrm>
        </p:spPr>
      </p:pic>
      <p:sp>
        <p:nvSpPr>
          <p:cNvPr id="4" name="Title 1"/>
          <p:cNvSpPr>
            <a:spLocks noGrp="1"/>
          </p:cNvSpPr>
          <p:nvPr>
            <p:ph type="title"/>
          </p:nvPr>
        </p:nvSpPr>
        <p:spPr>
          <a:xfrm>
            <a:off x="838200" y="365125"/>
            <a:ext cx="10515600" cy="1325563"/>
          </a:xfrm>
        </p:spPr>
        <p:txBody>
          <a:bodyPr/>
          <a:lstStyle/>
          <a:p>
            <a:r>
              <a:rPr lang="en-US" dirty="0" smtClean="0">
                <a:latin typeface="Daimler CAPro" panose="00000500000000000000" pitchFamily="50" charset="0"/>
              </a:rPr>
              <a:t>Training</a:t>
            </a:r>
            <a:endParaRPr lang="en-US" dirty="0">
              <a:latin typeface="Daimler CAPro" panose="00000500000000000000" pitchFamily="50" charset="0"/>
            </a:endParaRPr>
          </a:p>
        </p:txBody>
      </p:sp>
      <p:sp>
        <p:nvSpPr>
          <p:cNvPr id="3" name="Rectangle 2"/>
          <p:cNvSpPr/>
          <p:nvPr/>
        </p:nvSpPr>
        <p:spPr>
          <a:xfrm>
            <a:off x="6486198" y="1690688"/>
            <a:ext cx="5233948" cy="2862322"/>
          </a:xfrm>
          <a:prstGeom prst="rect">
            <a:avLst/>
          </a:prstGeom>
        </p:spPr>
        <p:txBody>
          <a:bodyPr wrap="square">
            <a:spAutoFit/>
          </a:bodyPr>
          <a:lstStyle/>
          <a:p>
            <a:r>
              <a:rPr lang="de-DE" dirty="0">
                <a:latin typeface="Times New Roman" panose="02020603050405020304" pitchFamily="18" charset="0"/>
                <a:cs typeface="Times New Roman" panose="02020603050405020304" pitchFamily="18" charset="0"/>
              </a:rPr>
              <a:t>[12] R. </a:t>
            </a:r>
            <a:r>
              <a:rPr lang="de-DE" dirty="0" err="1">
                <a:latin typeface="Times New Roman" panose="02020603050405020304" pitchFamily="18" charset="0"/>
                <a:cs typeface="Times New Roman" panose="02020603050405020304" pitchFamily="18" charset="0"/>
              </a:rPr>
              <a:t>Girshick</a:t>
            </a:r>
            <a:r>
              <a:rPr lang="de-DE" dirty="0">
                <a:latin typeface="Times New Roman" panose="02020603050405020304" pitchFamily="18" charset="0"/>
                <a:cs typeface="Times New Roman" panose="02020603050405020304" pitchFamily="18" charset="0"/>
              </a:rPr>
              <a:t>. Fast R-CNN. In ICCV, </a:t>
            </a:r>
            <a:r>
              <a:rPr lang="de-DE" dirty="0" smtClean="0">
                <a:latin typeface="Times New Roman" panose="02020603050405020304" pitchFamily="18" charset="0"/>
                <a:cs typeface="Times New Roman" panose="02020603050405020304" pitchFamily="18" charset="0"/>
              </a:rPr>
              <a:t>2015</a:t>
            </a:r>
          </a:p>
          <a:p>
            <a:r>
              <a:rPr lang="en-US" dirty="0" smtClean="0">
                <a:latin typeface="Times New Roman" panose="02020603050405020304" pitchFamily="18" charset="0"/>
                <a:cs typeface="Times New Roman" panose="02020603050405020304" pitchFamily="18" charset="0"/>
              </a:rPr>
              <a:t>[27] </a:t>
            </a:r>
            <a:r>
              <a:rPr lang="en-US" dirty="0">
                <a:latin typeface="Times New Roman" panose="02020603050405020304" pitchFamily="18" charset="0"/>
                <a:cs typeface="Times New Roman" panose="02020603050405020304" pitchFamily="18" charset="0"/>
              </a:rPr>
              <a:t>T.-Y. Lin, P. Dollar,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K. He, B. </a:t>
            </a:r>
            <a:r>
              <a:rPr lang="en-US" dirty="0" err="1">
                <a:latin typeface="Times New Roman" panose="02020603050405020304" pitchFamily="18" charset="0"/>
                <a:cs typeface="Times New Roman" panose="02020603050405020304" pitchFamily="18" charset="0"/>
              </a:rPr>
              <a:t>Hariharan</a:t>
            </a:r>
            <a:r>
              <a:rPr lang="en-US" dirty="0">
                <a:latin typeface="Times New Roman" panose="02020603050405020304" pitchFamily="18" charset="0"/>
                <a:cs typeface="Times New Roman" panose="02020603050405020304" pitchFamily="18" charset="0"/>
              </a:rPr>
              <a:t>, and ´ S. </a:t>
            </a:r>
            <a:r>
              <a:rPr lang="en-US" dirty="0" err="1">
                <a:latin typeface="Times New Roman" panose="02020603050405020304" pitchFamily="18" charset="0"/>
                <a:cs typeface="Times New Roman" panose="02020603050405020304" pitchFamily="18" charset="0"/>
              </a:rPr>
              <a:t>Belongie</a:t>
            </a:r>
            <a:r>
              <a:rPr lang="en-US" dirty="0">
                <a:latin typeface="Times New Roman" panose="02020603050405020304" pitchFamily="18" charset="0"/>
                <a:cs typeface="Times New Roman" panose="02020603050405020304" pitchFamily="18" charset="0"/>
              </a:rPr>
              <a:t>. Feature </a:t>
            </a:r>
            <a:r>
              <a:rPr lang="en-US" dirty="0" smtClean="0">
                <a:latin typeface="Times New Roman" panose="02020603050405020304" pitchFamily="18" charset="0"/>
                <a:cs typeface="Times New Roman" panose="02020603050405020304" pitchFamily="18" charset="0"/>
              </a:rPr>
              <a:t>pyramid networks </a:t>
            </a:r>
            <a:r>
              <a:rPr lang="en-US" dirty="0">
                <a:latin typeface="Times New Roman" panose="02020603050405020304" pitchFamily="18" charset="0"/>
                <a:cs typeface="Times New Roman" panose="02020603050405020304" pitchFamily="18" charset="0"/>
              </a:rPr>
              <a:t>for object detection. In CVPR, 2017</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[36] S. Ren, K. He,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and J. Sun. Faster R-CNN: </a:t>
            </a:r>
            <a:r>
              <a:rPr lang="en-US" dirty="0" smtClean="0">
                <a:latin typeface="Times New Roman" panose="02020603050405020304" pitchFamily="18" charset="0"/>
                <a:cs typeface="Times New Roman" panose="02020603050405020304" pitchFamily="18" charset="0"/>
              </a:rPr>
              <a:t>Towards real-time </a:t>
            </a:r>
            <a:r>
              <a:rPr lang="en-US" dirty="0">
                <a:latin typeface="Times New Roman" panose="02020603050405020304" pitchFamily="18" charset="0"/>
                <a:cs typeface="Times New Roman" panose="02020603050405020304" pitchFamily="18" charset="0"/>
              </a:rPr>
              <a:t>object detection with region proposal </a:t>
            </a:r>
            <a:r>
              <a:rPr lang="en-US" dirty="0" smtClean="0">
                <a:latin typeface="Times New Roman" panose="02020603050405020304" pitchFamily="18" charset="0"/>
                <a:cs typeface="Times New Roman" panose="02020603050405020304" pitchFamily="18" charset="0"/>
              </a:rPr>
              <a:t>networks. In </a:t>
            </a:r>
            <a:r>
              <a:rPr lang="en-US" dirty="0">
                <a:latin typeface="Times New Roman" panose="02020603050405020304" pitchFamily="18" charset="0"/>
                <a:cs typeface="Times New Roman" panose="02020603050405020304" pitchFamily="18" charset="0"/>
              </a:rPr>
              <a:t>NIPS, 2015</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[45] S. </a:t>
            </a:r>
            <a:r>
              <a:rPr lang="en-US" dirty="0" err="1">
                <a:latin typeface="Times New Roman" panose="02020603050405020304" pitchFamily="18" charset="0"/>
                <a:cs typeface="Times New Roman" panose="02020603050405020304" pitchFamily="18" charset="0"/>
              </a:rPr>
              <a:t>Xie</a:t>
            </a:r>
            <a:r>
              <a:rPr lang="en-US" dirty="0">
                <a:latin typeface="Times New Roman" panose="02020603050405020304" pitchFamily="18" charset="0"/>
                <a:cs typeface="Times New Roman" panose="02020603050405020304" pitchFamily="18" charset="0"/>
              </a:rPr>
              <a:t>, R. </a:t>
            </a:r>
            <a:r>
              <a:rPr lang="en-US" dirty="0" err="1">
                <a:latin typeface="Times New Roman" panose="02020603050405020304" pitchFamily="18" charset="0"/>
                <a:cs typeface="Times New Roman" panose="02020603050405020304" pitchFamily="18" charset="0"/>
              </a:rPr>
              <a:t>Girshick</a:t>
            </a:r>
            <a:r>
              <a:rPr lang="en-US" dirty="0">
                <a:latin typeface="Times New Roman" panose="02020603050405020304" pitchFamily="18" charset="0"/>
                <a:cs typeface="Times New Roman" panose="02020603050405020304" pitchFamily="18" charset="0"/>
              </a:rPr>
              <a:t>, P. Dollar, Z. </a:t>
            </a:r>
            <a:r>
              <a:rPr lang="en-US" dirty="0" err="1">
                <a:latin typeface="Times New Roman" panose="02020603050405020304" pitchFamily="18" charset="0"/>
                <a:cs typeface="Times New Roman" panose="02020603050405020304" pitchFamily="18" charset="0"/>
              </a:rPr>
              <a:t>Tu</a:t>
            </a:r>
            <a:r>
              <a:rPr lang="en-US" dirty="0">
                <a:latin typeface="Times New Roman" panose="02020603050405020304" pitchFamily="18" charset="0"/>
                <a:cs typeface="Times New Roman" panose="02020603050405020304" pitchFamily="18" charset="0"/>
              </a:rPr>
              <a:t>, and K. He. Aggregated </a:t>
            </a:r>
            <a:r>
              <a:rPr lang="en-US" dirty="0" smtClean="0">
                <a:latin typeface="Times New Roman" panose="02020603050405020304" pitchFamily="18" charset="0"/>
                <a:cs typeface="Times New Roman" panose="02020603050405020304" pitchFamily="18" charset="0"/>
              </a:rPr>
              <a:t>residual </a:t>
            </a:r>
            <a:r>
              <a:rPr lang="en-US" dirty="0">
                <a:latin typeface="Times New Roman" panose="02020603050405020304" pitchFamily="18" charset="0"/>
                <a:cs typeface="Times New Roman" panose="02020603050405020304" pitchFamily="18" charset="0"/>
              </a:rPr>
              <a:t>transformations for deep neural networks. In </a:t>
            </a:r>
            <a:r>
              <a:rPr lang="en-US" dirty="0" smtClean="0">
                <a:latin typeface="Times New Roman" panose="02020603050405020304" pitchFamily="18" charset="0"/>
                <a:cs typeface="Times New Roman" panose="02020603050405020304" pitchFamily="18" charset="0"/>
              </a:rPr>
              <a:t>CVPR, 2017</a:t>
            </a:r>
            <a:r>
              <a:rPr lang="en-US" dirty="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198" y="4553010"/>
            <a:ext cx="4113378" cy="2248071"/>
          </a:xfrm>
          <a:prstGeom prst="rect">
            <a:avLst/>
          </a:prstGeom>
        </p:spPr>
      </p:pic>
    </p:spTree>
    <p:extLst>
      <p:ext uri="{BB962C8B-B14F-4D97-AF65-F5344CB8AC3E}">
        <p14:creationId xmlns:p14="http://schemas.microsoft.com/office/powerpoint/2010/main" val="3955487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Results</a:t>
            </a:r>
            <a:endParaRPr lang="en-US" dirty="0">
              <a:latin typeface="Daimler CAPro" panose="00000500000000000000" pitchFamily="50"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940728" cy="159271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64408"/>
            <a:ext cx="10058400" cy="1031105"/>
          </a:xfrm>
          <a:prstGeom prst="rect">
            <a:avLst/>
          </a:prstGeom>
        </p:spPr>
      </p:pic>
      <p:sp>
        <p:nvSpPr>
          <p:cNvPr id="9" name="Rectangle 8"/>
          <p:cNvSpPr/>
          <p:nvPr/>
        </p:nvSpPr>
        <p:spPr>
          <a:xfrm>
            <a:off x="4061602" y="3283406"/>
            <a:ext cx="4780473" cy="369332"/>
          </a:xfrm>
          <a:prstGeom prst="rect">
            <a:avLst/>
          </a:prstGeom>
        </p:spPr>
        <p:txBody>
          <a:bodyPr wrap="square">
            <a:spAutoFit/>
          </a:bodyPr>
          <a:lstStyle/>
          <a:p>
            <a:r>
              <a:rPr lang="en-US" dirty="0">
                <a:latin typeface="Daimler CAPro" panose="00000500000000000000" pitchFamily="50" charset="0"/>
              </a:rPr>
              <a:t>T</a:t>
            </a:r>
            <a:r>
              <a:rPr lang="en-US" dirty="0" smtClean="0">
                <a:latin typeface="Daimler CAPro" panose="00000500000000000000" pitchFamily="50" charset="0"/>
              </a:rPr>
              <a:t>he ResNet50-C4 backbone, with a stride of 16</a:t>
            </a:r>
            <a:endParaRPr lang="en-US" dirty="0">
              <a:latin typeface="Daimler CAPro" panose="00000500000000000000" pitchFamily="50" charset="0"/>
            </a:endParaRPr>
          </a:p>
        </p:txBody>
      </p:sp>
      <p:sp>
        <p:nvSpPr>
          <p:cNvPr id="10" name="Rectangle 9"/>
          <p:cNvSpPr/>
          <p:nvPr/>
        </p:nvSpPr>
        <p:spPr>
          <a:xfrm>
            <a:off x="5571225" y="5101441"/>
            <a:ext cx="6096000" cy="646331"/>
          </a:xfrm>
          <a:prstGeom prst="rect">
            <a:avLst/>
          </a:prstGeom>
        </p:spPr>
        <p:txBody>
          <a:bodyPr>
            <a:spAutoFit/>
          </a:bodyPr>
          <a:lstStyle/>
          <a:p>
            <a:r>
              <a:rPr lang="en-US" dirty="0" smtClean="0">
                <a:latin typeface="Daimler CAPro" panose="00000500000000000000" pitchFamily="50" charset="0"/>
              </a:rPr>
              <a:t>Comparing multi-layer perceptrons (MLP)</a:t>
            </a:r>
          </a:p>
          <a:p>
            <a:r>
              <a:rPr lang="en-US" dirty="0" smtClean="0">
                <a:latin typeface="Daimler CAPro" panose="00000500000000000000" pitchFamily="50" charset="0"/>
              </a:rPr>
              <a:t>and FCNs, using a ResNet-50-FPN backbone.</a:t>
            </a:r>
            <a:endParaRPr lang="en-US" dirty="0">
              <a:latin typeface="Daimler CAPro" panose="00000500000000000000" pitchFamily="50" charset="0"/>
            </a:endParaRPr>
          </a:p>
        </p:txBody>
      </p:sp>
      <p:sp>
        <p:nvSpPr>
          <p:cNvPr id="11" name="Rectangle 10"/>
          <p:cNvSpPr/>
          <p:nvPr/>
        </p:nvSpPr>
        <p:spPr>
          <a:xfrm>
            <a:off x="838200" y="3016251"/>
            <a:ext cx="3223403" cy="923330"/>
          </a:xfrm>
          <a:prstGeom prst="rect">
            <a:avLst/>
          </a:prstGeom>
        </p:spPr>
        <p:txBody>
          <a:bodyPr wrap="square">
            <a:spAutoFit/>
          </a:bodyPr>
          <a:lstStyle/>
          <a:p>
            <a:r>
              <a:rPr lang="en-US" dirty="0">
                <a:latin typeface="Daimler CAPro" panose="00000500000000000000" pitchFamily="50" charset="0"/>
              </a:rPr>
              <a:t>P</a:t>
            </a:r>
            <a:r>
              <a:rPr lang="en-US" dirty="0" smtClean="0">
                <a:latin typeface="Daimler CAPro" panose="00000500000000000000" pitchFamily="50" charset="0"/>
              </a:rPr>
              <a:t>er-pixel sigmoid and a binary loss is compared to a per-pixel softmax and a multinomial loss </a:t>
            </a:r>
          </a:p>
        </p:txBody>
      </p:sp>
      <p:sp>
        <p:nvSpPr>
          <p:cNvPr id="12" name="Rectangle 11"/>
          <p:cNvSpPr/>
          <p:nvPr/>
        </p:nvSpPr>
        <p:spPr>
          <a:xfrm>
            <a:off x="838200" y="5220340"/>
            <a:ext cx="4586377" cy="646331"/>
          </a:xfrm>
          <a:prstGeom prst="rect">
            <a:avLst/>
          </a:prstGeom>
        </p:spPr>
        <p:txBody>
          <a:bodyPr wrap="square">
            <a:spAutoFit/>
          </a:bodyPr>
          <a:lstStyle/>
          <a:p>
            <a:r>
              <a:rPr lang="en-US" dirty="0" smtClean="0">
                <a:latin typeface="Daimler CAPro" panose="00000500000000000000" pitchFamily="50" charset="0"/>
              </a:rPr>
              <a:t>RoIAlign with a ResNet-50-C5 backbone, with a stride of 32 pixels</a:t>
            </a:r>
            <a:endParaRPr lang="en-US" dirty="0">
              <a:latin typeface="Daimler CAPro" panose="00000500000000000000" pitchFamily="50" charset="0"/>
            </a:endParaRPr>
          </a:p>
        </p:txBody>
      </p:sp>
      <p:sp>
        <p:nvSpPr>
          <p:cNvPr id="3" name="Rectangle 2"/>
          <p:cNvSpPr/>
          <p:nvPr/>
        </p:nvSpPr>
        <p:spPr>
          <a:xfrm>
            <a:off x="838200" y="1315428"/>
            <a:ext cx="2358403" cy="369332"/>
          </a:xfrm>
          <a:prstGeom prst="rect">
            <a:avLst/>
          </a:prstGeom>
        </p:spPr>
        <p:txBody>
          <a:bodyPr wrap="none">
            <a:spAutoFit/>
          </a:bodyPr>
          <a:lstStyle/>
          <a:p>
            <a:r>
              <a:rPr lang="en-US" dirty="0">
                <a:latin typeface="Daimler CAPro" panose="00000500000000000000" pitchFamily="50" charset="0"/>
              </a:rPr>
              <a:t>Average Precision (AP)</a:t>
            </a:r>
          </a:p>
        </p:txBody>
      </p:sp>
      <p:sp>
        <p:nvSpPr>
          <p:cNvPr id="4" name="Rectangle 3"/>
          <p:cNvSpPr/>
          <p:nvPr/>
        </p:nvSpPr>
        <p:spPr>
          <a:xfrm>
            <a:off x="8778928" y="1930905"/>
            <a:ext cx="3074433"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[10] J. Dai, K. He, and J. Sun. Instance-aware semantic </a:t>
            </a:r>
            <a:r>
              <a:rPr lang="en-US" dirty="0" smtClean="0">
                <a:latin typeface="Times New Roman" panose="02020603050405020304" pitchFamily="18" charset="0"/>
                <a:cs typeface="Times New Roman" panose="02020603050405020304" pitchFamily="18" charset="0"/>
              </a:rPr>
              <a:t>segmentation via </a:t>
            </a:r>
            <a:r>
              <a:rPr lang="en-US" dirty="0">
                <a:latin typeface="Times New Roman" panose="02020603050405020304" pitchFamily="18" charset="0"/>
                <a:cs typeface="Times New Roman" panose="02020603050405020304" pitchFamily="18" charset="0"/>
              </a:rPr>
              <a:t>multi-task network cascades. In </a:t>
            </a:r>
            <a:r>
              <a:rPr lang="en-US" dirty="0" smtClean="0">
                <a:latin typeface="Times New Roman" panose="02020603050405020304" pitchFamily="18" charset="0"/>
                <a:cs typeface="Times New Roman" panose="02020603050405020304" pitchFamily="18" charset="0"/>
              </a:rPr>
              <a:t>CVPR, 2016.</a:t>
            </a:r>
          </a:p>
          <a:p>
            <a:r>
              <a:rPr lang="de-DE" dirty="0">
                <a:latin typeface="Times New Roman" panose="02020603050405020304" pitchFamily="18" charset="0"/>
                <a:cs typeface="Times New Roman" panose="02020603050405020304" pitchFamily="18" charset="0"/>
              </a:rPr>
              <a:t>[12] R. </a:t>
            </a:r>
            <a:r>
              <a:rPr lang="de-DE" dirty="0" err="1">
                <a:latin typeface="Times New Roman" panose="02020603050405020304" pitchFamily="18" charset="0"/>
                <a:cs typeface="Times New Roman" panose="02020603050405020304" pitchFamily="18" charset="0"/>
              </a:rPr>
              <a:t>Girshick</a:t>
            </a:r>
            <a:r>
              <a:rPr lang="de-DE" dirty="0">
                <a:latin typeface="Times New Roman" panose="02020603050405020304" pitchFamily="18" charset="0"/>
                <a:cs typeface="Times New Roman" panose="02020603050405020304" pitchFamily="18" charset="0"/>
              </a:rPr>
              <a:t>. Fast R-CNN. In ICCV, 2015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008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Results</a:t>
            </a:r>
            <a:endParaRPr lang="en-US" dirty="0">
              <a:latin typeface="Daimler CAPro" panose="00000500000000000000" pitchFamily="50"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0206" y="1690688"/>
            <a:ext cx="6718540" cy="3563425"/>
          </a:xfrm>
        </p:spPr>
      </p:pic>
      <p:sp>
        <p:nvSpPr>
          <p:cNvPr id="6" name="Rectangle 5"/>
          <p:cNvSpPr/>
          <p:nvPr/>
        </p:nvSpPr>
        <p:spPr>
          <a:xfrm>
            <a:off x="838200" y="1725105"/>
            <a:ext cx="4070229" cy="1477328"/>
          </a:xfrm>
          <a:prstGeom prst="rect">
            <a:avLst/>
          </a:prstGeom>
        </p:spPr>
        <p:txBody>
          <a:bodyPr wrap="square">
            <a:spAutoFit/>
          </a:bodyPr>
          <a:lstStyle/>
          <a:p>
            <a:r>
              <a:rPr lang="en-US" dirty="0" smtClean="0">
                <a:latin typeface="Daimler CAPro" panose="00000500000000000000" pitchFamily="50" charset="0"/>
              </a:rPr>
              <a:t>Once these masks are generated, Mask R-CNN combines them with the classifications and bounding boxes from Faster R-CNN to generate such wonderfully precise segmentations</a:t>
            </a:r>
            <a:endParaRPr lang="en-US" dirty="0">
              <a:latin typeface="Daimler CAPro" panose="00000500000000000000" pitchFamily="50" charset="0"/>
            </a:endParaRPr>
          </a:p>
        </p:txBody>
      </p:sp>
    </p:spTree>
    <p:extLst>
      <p:ext uri="{BB962C8B-B14F-4D97-AF65-F5344CB8AC3E}">
        <p14:creationId xmlns:p14="http://schemas.microsoft.com/office/powerpoint/2010/main" val="4285386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latin typeface="Daimler CAPro" panose="00000500000000000000" pitchFamily="50" charset="0"/>
              </a:rPr>
              <a:t>The framework is extended for human pose estimation.</a:t>
            </a:r>
          </a:p>
          <a:p>
            <a:r>
              <a:rPr lang="en-US" dirty="0">
                <a:latin typeface="Daimler CAPro" panose="00000500000000000000" pitchFamily="50" charset="0"/>
              </a:rPr>
              <a:t>M</a:t>
            </a:r>
            <a:r>
              <a:rPr lang="en-US" dirty="0" smtClean="0">
                <a:latin typeface="Daimler CAPro" panose="00000500000000000000" pitchFamily="50" charset="0"/>
              </a:rPr>
              <a:t>odel a key-point’s location using one hot mask.</a:t>
            </a:r>
          </a:p>
          <a:p>
            <a:r>
              <a:rPr lang="en-US" dirty="0" smtClean="0">
                <a:latin typeface="Daimler CAPro" panose="00000500000000000000" pitchFamily="50" charset="0"/>
              </a:rPr>
              <a:t>Use Mask R-CNN to predict K masks.</a:t>
            </a:r>
          </a:p>
          <a:p>
            <a:pPr marL="457200" lvl="1" indent="0">
              <a:buNone/>
            </a:pPr>
            <a:r>
              <a:rPr lang="en-US" dirty="0" smtClean="0">
                <a:latin typeface="Daimler CAPro" panose="00000500000000000000" pitchFamily="50" charset="0"/>
              </a:rPr>
              <a:t>K : key-points : (left shoulder, right elbow, knee joints etc.)</a:t>
            </a:r>
          </a:p>
          <a:p>
            <a:r>
              <a:rPr lang="en-US" dirty="0" smtClean="0">
                <a:latin typeface="Daimler CAPro" panose="00000500000000000000" pitchFamily="50" charset="0"/>
              </a:rPr>
              <a:t>For each K key-point : training target </a:t>
            </a:r>
            <a:r>
              <a:rPr lang="en-US" dirty="0" smtClean="0">
                <a:latin typeface="Daimler CAPro" panose="00000500000000000000" pitchFamily="50" charset="0"/>
                <a:sym typeface="Wingdings" panose="05000000000000000000" pitchFamily="2" charset="2"/>
              </a:rPr>
              <a:t> 1 hot binary m </a:t>
            </a:r>
            <a:r>
              <a:rPr lang="en-US" sz="1800" dirty="0" smtClean="0">
                <a:latin typeface="Daimler CAPro" panose="00000500000000000000" pitchFamily="50" charset="0"/>
                <a:sym typeface="Wingdings" panose="05000000000000000000" pitchFamily="2" charset="2"/>
              </a:rPr>
              <a:t>x</a:t>
            </a:r>
            <a:r>
              <a:rPr lang="en-US" dirty="0" smtClean="0">
                <a:latin typeface="Daimler CAPro" panose="00000500000000000000" pitchFamily="50" charset="0"/>
                <a:sym typeface="Wingdings" panose="05000000000000000000" pitchFamily="2" charset="2"/>
              </a:rPr>
              <a:t> m mask</a:t>
            </a:r>
          </a:p>
          <a:p>
            <a:r>
              <a:rPr lang="en-US" dirty="0" smtClean="0">
                <a:latin typeface="Daimler CAPro" panose="00000500000000000000" pitchFamily="50" charset="0"/>
                <a:sym typeface="Wingdings" panose="05000000000000000000" pitchFamily="2" charset="2"/>
              </a:rPr>
              <a:t>Cross-entropy minimization  m</a:t>
            </a:r>
            <a:r>
              <a:rPr lang="en-US" baseline="30000" dirty="0" smtClean="0">
                <a:latin typeface="Daimler CAPro" panose="00000500000000000000" pitchFamily="50" charset="0"/>
                <a:sym typeface="Wingdings" panose="05000000000000000000" pitchFamily="2" charset="2"/>
              </a:rPr>
              <a:t>2</a:t>
            </a:r>
            <a:r>
              <a:rPr lang="en-US" dirty="0" smtClean="0">
                <a:latin typeface="Daimler CAPro" panose="00000500000000000000" pitchFamily="50" charset="0"/>
                <a:sym typeface="Wingdings" panose="05000000000000000000" pitchFamily="2" charset="2"/>
              </a:rPr>
              <a:t> way softmax output</a:t>
            </a:r>
            <a:r>
              <a:rPr lang="en-US" baseline="30000" dirty="0" smtClean="0">
                <a:latin typeface="Daimler CAPro" panose="00000500000000000000" pitchFamily="50" charset="0"/>
                <a:sym typeface="Wingdings" panose="05000000000000000000" pitchFamily="2" charset="2"/>
              </a:rPr>
              <a:t>.</a:t>
            </a:r>
            <a:endParaRPr lang="en-US" dirty="0" smtClean="0">
              <a:latin typeface="Daimler CAPro" panose="00000500000000000000" pitchFamily="50" charset="0"/>
              <a:sym typeface="Wingdings" panose="05000000000000000000" pitchFamily="2" charset="2"/>
            </a:endParaRPr>
          </a:p>
          <a:p>
            <a:r>
              <a:rPr lang="en-US" dirty="0" smtClean="0">
                <a:latin typeface="Daimler CAPro" panose="00000500000000000000" pitchFamily="50" charset="0"/>
                <a:sym typeface="Wingdings" panose="05000000000000000000" pitchFamily="2" charset="2"/>
              </a:rPr>
              <a:t>As in instance segmentation the K key-points are treated independently</a:t>
            </a:r>
          </a:p>
        </p:txBody>
      </p:sp>
      <p:sp>
        <p:nvSpPr>
          <p:cNvPr id="2" name="Title 1"/>
          <p:cNvSpPr>
            <a:spLocks noGrp="1"/>
          </p:cNvSpPr>
          <p:nvPr>
            <p:ph type="title"/>
          </p:nvPr>
        </p:nvSpPr>
        <p:spPr/>
        <p:txBody>
          <a:bodyPr/>
          <a:lstStyle/>
          <a:p>
            <a:r>
              <a:rPr lang="en-US" dirty="0" smtClean="0">
                <a:latin typeface="Daimler CAPro" panose="00000500000000000000" pitchFamily="50" charset="0"/>
              </a:rPr>
              <a:t>Mask R-CNN for Human Pose Estimation</a:t>
            </a:r>
            <a:endParaRPr lang="en-US" dirty="0">
              <a:latin typeface="Daimler CAPro" panose="00000500000000000000" pitchFamily="50" charset="0"/>
            </a:endParaRPr>
          </a:p>
        </p:txBody>
      </p:sp>
    </p:spTree>
    <p:extLst>
      <p:ext uri="{BB962C8B-B14F-4D97-AF65-F5344CB8AC3E}">
        <p14:creationId xmlns:p14="http://schemas.microsoft.com/office/powerpoint/2010/main" val="1903567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latin typeface="Daimler CAPro" panose="00000500000000000000" pitchFamily="50" charset="0"/>
                <a:sym typeface="Wingdings" panose="05000000000000000000" pitchFamily="2" charset="2"/>
              </a:rPr>
              <a:t>Models are trained on all COCO trainval35k </a:t>
            </a:r>
            <a:r>
              <a:rPr lang="en-US" dirty="0" smtClean="0">
                <a:latin typeface="Daimler CAPro" panose="00000500000000000000" pitchFamily="50" charset="0"/>
                <a:sym typeface="Wingdings" panose="05000000000000000000" pitchFamily="2" charset="2"/>
              </a:rPr>
              <a:t>images that </a:t>
            </a:r>
            <a:r>
              <a:rPr lang="en-US" dirty="0">
                <a:latin typeface="Daimler CAPro" panose="00000500000000000000" pitchFamily="50" charset="0"/>
                <a:sym typeface="Wingdings" panose="05000000000000000000" pitchFamily="2" charset="2"/>
              </a:rPr>
              <a:t>contain annotated </a:t>
            </a:r>
            <a:r>
              <a:rPr lang="en-US" dirty="0" smtClean="0">
                <a:latin typeface="Daimler CAPro" panose="00000500000000000000" pitchFamily="50" charset="0"/>
                <a:sym typeface="Wingdings" panose="05000000000000000000" pitchFamily="2" charset="2"/>
              </a:rPr>
              <a:t>key-points</a:t>
            </a:r>
            <a:r>
              <a:rPr lang="en-US" dirty="0">
                <a:latin typeface="Daimler CAPro" panose="00000500000000000000" pitchFamily="50" charset="0"/>
                <a:sym typeface="Wingdings" panose="05000000000000000000" pitchFamily="2" charset="2"/>
              </a:rPr>
              <a:t>. </a:t>
            </a:r>
            <a:endParaRPr lang="en-US" dirty="0" smtClean="0">
              <a:latin typeface="Daimler CAPro" panose="00000500000000000000" pitchFamily="50" charset="0"/>
              <a:sym typeface="Wingdings" panose="05000000000000000000" pitchFamily="2" charset="2"/>
            </a:endParaRPr>
          </a:p>
          <a:p>
            <a:r>
              <a:rPr lang="en-US" dirty="0" smtClean="0">
                <a:latin typeface="Daimler CAPro" panose="00000500000000000000" pitchFamily="50" charset="0"/>
                <a:sym typeface="Wingdings" panose="05000000000000000000" pitchFamily="2" charset="2"/>
              </a:rPr>
              <a:t>To </a:t>
            </a:r>
            <a:r>
              <a:rPr lang="en-US" dirty="0">
                <a:latin typeface="Daimler CAPro" panose="00000500000000000000" pitchFamily="50" charset="0"/>
                <a:sym typeface="Wingdings" panose="05000000000000000000" pitchFamily="2" charset="2"/>
              </a:rPr>
              <a:t>reduce </a:t>
            </a:r>
            <a:r>
              <a:rPr lang="en-US" dirty="0" smtClean="0">
                <a:latin typeface="Daimler CAPro" panose="00000500000000000000" pitchFamily="50" charset="0"/>
                <a:sym typeface="Wingdings" panose="05000000000000000000" pitchFamily="2" charset="2"/>
              </a:rPr>
              <a:t>overfitting, as </a:t>
            </a:r>
            <a:r>
              <a:rPr lang="en-US" dirty="0">
                <a:latin typeface="Daimler CAPro" panose="00000500000000000000" pitchFamily="50" charset="0"/>
                <a:sym typeface="Wingdings" panose="05000000000000000000" pitchFamily="2" charset="2"/>
              </a:rPr>
              <a:t>this </a:t>
            </a:r>
            <a:r>
              <a:rPr lang="en-US" dirty="0" smtClean="0">
                <a:latin typeface="Daimler CAPro" panose="00000500000000000000" pitchFamily="50" charset="0"/>
                <a:sym typeface="Wingdings" panose="05000000000000000000" pitchFamily="2" charset="2"/>
              </a:rPr>
              <a:t>training </a:t>
            </a:r>
            <a:r>
              <a:rPr lang="en-US" dirty="0">
                <a:latin typeface="Daimler CAPro" panose="00000500000000000000" pitchFamily="50" charset="0"/>
                <a:sym typeface="Wingdings" panose="05000000000000000000" pitchFamily="2" charset="2"/>
              </a:rPr>
              <a:t>set is smaller, we train using </a:t>
            </a:r>
            <a:r>
              <a:rPr lang="en-US" dirty="0" smtClean="0">
                <a:latin typeface="Daimler CAPro" panose="00000500000000000000" pitchFamily="50" charset="0"/>
                <a:sym typeface="Wingdings" panose="05000000000000000000" pitchFamily="2" charset="2"/>
              </a:rPr>
              <a:t>image scales </a:t>
            </a:r>
            <a:r>
              <a:rPr lang="en-US" dirty="0">
                <a:latin typeface="Daimler CAPro" panose="00000500000000000000" pitchFamily="50" charset="0"/>
                <a:sym typeface="Wingdings" panose="05000000000000000000" pitchFamily="2" charset="2"/>
              </a:rPr>
              <a:t>randomly sampled from [640, 800] </a:t>
            </a:r>
            <a:r>
              <a:rPr lang="en-US" dirty="0" smtClean="0">
                <a:latin typeface="Daimler CAPro" panose="00000500000000000000" pitchFamily="50" charset="0"/>
                <a:sym typeface="Wingdings" panose="05000000000000000000" pitchFamily="2" charset="2"/>
              </a:rPr>
              <a:t>pixels.</a:t>
            </a:r>
          </a:p>
          <a:p>
            <a:r>
              <a:rPr lang="en-US" dirty="0" smtClean="0">
                <a:latin typeface="Daimler CAPro" panose="00000500000000000000" pitchFamily="50" charset="0"/>
                <a:sym typeface="Wingdings" panose="05000000000000000000" pitchFamily="2" charset="2"/>
              </a:rPr>
              <a:t>Trained </a:t>
            </a:r>
            <a:r>
              <a:rPr lang="en-US" dirty="0">
                <a:latin typeface="Daimler CAPro" panose="00000500000000000000" pitchFamily="50" charset="0"/>
                <a:sym typeface="Wingdings" panose="05000000000000000000" pitchFamily="2" charset="2"/>
              </a:rPr>
              <a:t>for 90k </a:t>
            </a:r>
            <a:r>
              <a:rPr lang="en-US" dirty="0" smtClean="0">
                <a:latin typeface="Daimler CAPro" panose="00000500000000000000" pitchFamily="50" charset="0"/>
                <a:sym typeface="Wingdings" panose="05000000000000000000" pitchFamily="2" charset="2"/>
              </a:rPr>
              <a:t>iterations.</a:t>
            </a:r>
            <a:endParaRPr lang="en-US" dirty="0">
              <a:latin typeface="Daimler CAPro" panose="00000500000000000000" pitchFamily="50" charset="0"/>
              <a:sym typeface="Wingdings" panose="05000000000000000000" pitchFamily="2" charset="2"/>
            </a:endParaRPr>
          </a:p>
          <a:p>
            <a:r>
              <a:rPr lang="en-US" dirty="0" smtClean="0">
                <a:latin typeface="Daimler CAPro" panose="00000500000000000000" pitchFamily="50" charset="0"/>
                <a:sym typeface="Wingdings" panose="05000000000000000000" pitchFamily="2" charset="2"/>
              </a:rPr>
              <a:t>Initial learning </a:t>
            </a:r>
            <a:r>
              <a:rPr lang="en-US" dirty="0">
                <a:latin typeface="Daimler CAPro" panose="00000500000000000000" pitchFamily="50" charset="0"/>
                <a:sym typeface="Wingdings" panose="05000000000000000000" pitchFamily="2" charset="2"/>
              </a:rPr>
              <a:t>rate </a:t>
            </a:r>
            <a:r>
              <a:rPr lang="en-US" dirty="0" smtClean="0">
                <a:latin typeface="Daimler CAPro" panose="00000500000000000000" pitchFamily="50" charset="0"/>
                <a:sym typeface="Wingdings" panose="05000000000000000000" pitchFamily="2" charset="2"/>
              </a:rPr>
              <a:t>= 0.02 </a:t>
            </a:r>
            <a:r>
              <a:rPr lang="en-US" dirty="0">
                <a:latin typeface="Daimler CAPro" panose="00000500000000000000" pitchFamily="50" charset="0"/>
                <a:sym typeface="Wingdings" panose="05000000000000000000" pitchFamily="2" charset="2"/>
              </a:rPr>
              <a:t>and reducing it by 10 </a:t>
            </a:r>
            <a:r>
              <a:rPr lang="en-US" dirty="0" smtClean="0">
                <a:latin typeface="Daimler CAPro" panose="00000500000000000000" pitchFamily="50" charset="0"/>
                <a:sym typeface="Wingdings" panose="05000000000000000000" pitchFamily="2" charset="2"/>
              </a:rPr>
              <a:t>at 60k </a:t>
            </a:r>
            <a:r>
              <a:rPr lang="en-US" dirty="0">
                <a:latin typeface="Daimler CAPro" panose="00000500000000000000" pitchFamily="50" charset="0"/>
                <a:sym typeface="Wingdings" panose="05000000000000000000" pitchFamily="2" charset="2"/>
              </a:rPr>
              <a:t>and 80k iterations. </a:t>
            </a:r>
            <a:endParaRPr lang="en-US" dirty="0" smtClean="0">
              <a:latin typeface="Daimler CAPro" panose="00000500000000000000" pitchFamily="50" charset="0"/>
              <a:sym typeface="Wingdings" panose="05000000000000000000" pitchFamily="2" charset="2"/>
            </a:endParaRPr>
          </a:p>
          <a:p>
            <a:r>
              <a:rPr lang="en-US" dirty="0">
                <a:latin typeface="Daimler CAPro" panose="00000500000000000000" pitchFamily="50" charset="0"/>
                <a:sym typeface="Wingdings" panose="05000000000000000000" pitchFamily="2" charset="2"/>
              </a:rPr>
              <a:t>B</a:t>
            </a:r>
            <a:r>
              <a:rPr lang="en-US" dirty="0" smtClean="0">
                <a:latin typeface="Daimler CAPro" panose="00000500000000000000" pitchFamily="50" charset="0"/>
                <a:sym typeface="Wingdings" panose="05000000000000000000" pitchFamily="2" charset="2"/>
              </a:rPr>
              <a:t>ounding-box NMS used </a:t>
            </a:r>
            <a:r>
              <a:rPr lang="en-US" dirty="0">
                <a:latin typeface="Daimler CAPro" panose="00000500000000000000" pitchFamily="50" charset="0"/>
                <a:sym typeface="Wingdings" panose="05000000000000000000" pitchFamily="2" charset="2"/>
              </a:rPr>
              <a:t>with </a:t>
            </a:r>
            <a:r>
              <a:rPr lang="en-US" dirty="0" smtClean="0">
                <a:latin typeface="Daimler CAPro" panose="00000500000000000000" pitchFamily="50" charset="0"/>
                <a:sym typeface="Wingdings" panose="05000000000000000000" pitchFamily="2" charset="2"/>
              </a:rPr>
              <a:t>a threshold </a:t>
            </a:r>
            <a:r>
              <a:rPr lang="en-US" dirty="0">
                <a:latin typeface="Daimler CAPro" panose="00000500000000000000" pitchFamily="50" charset="0"/>
                <a:sym typeface="Wingdings" panose="05000000000000000000" pitchFamily="2" charset="2"/>
              </a:rPr>
              <a:t>of </a:t>
            </a:r>
            <a:r>
              <a:rPr lang="en-US" dirty="0" smtClean="0">
                <a:latin typeface="Daimler CAPro" panose="00000500000000000000" pitchFamily="50" charset="0"/>
                <a:sym typeface="Wingdings" panose="05000000000000000000" pitchFamily="2" charset="2"/>
              </a:rPr>
              <a:t>0.5.</a:t>
            </a:r>
          </a:p>
        </p:txBody>
      </p:sp>
      <p:sp>
        <p:nvSpPr>
          <p:cNvPr id="2" name="Title 1"/>
          <p:cNvSpPr>
            <a:spLocks noGrp="1"/>
          </p:cNvSpPr>
          <p:nvPr>
            <p:ph type="title"/>
          </p:nvPr>
        </p:nvSpPr>
        <p:spPr/>
        <p:txBody>
          <a:bodyPr/>
          <a:lstStyle/>
          <a:p>
            <a:r>
              <a:rPr lang="en-US" dirty="0" smtClean="0">
                <a:latin typeface="Daimler CAPro" panose="00000500000000000000" pitchFamily="50" charset="0"/>
              </a:rPr>
              <a:t>Mask R-CNN for Human Pose Estimation</a:t>
            </a:r>
            <a:endParaRPr lang="en-US" dirty="0">
              <a:latin typeface="Daimler CAPro" panose="00000500000000000000" pitchFamily="50" charset="0"/>
            </a:endParaRPr>
          </a:p>
        </p:txBody>
      </p:sp>
    </p:spTree>
    <p:extLst>
      <p:ext uri="{BB962C8B-B14F-4D97-AF65-F5344CB8AC3E}">
        <p14:creationId xmlns:p14="http://schemas.microsoft.com/office/powerpoint/2010/main" val="4209029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84760"/>
            <a:ext cx="5456393" cy="3535986"/>
          </a:xfrm>
        </p:spPr>
      </p:pic>
      <p:sp>
        <p:nvSpPr>
          <p:cNvPr id="2" name="Title 1"/>
          <p:cNvSpPr>
            <a:spLocks noGrp="1"/>
          </p:cNvSpPr>
          <p:nvPr>
            <p:ph type="title"/>
          </p:nvPr>
        </p:nvSpPr>
        <p:spPr/>
        <p:txBody>
          <a:bodyPr/>
          <a:lstStyle/>
          <a:p>
            <a:r>
              <a:rPr lang="en-US" dirty="0" smtClean="0">
                <a:latin typeface="Daimler CAPro" panose="00000500000000000000" pitchFamily="50" charset="0"/>
              </a:rPr>
              <a:t>Results</a:t>
            </a:r>
            <a:endParaRPr lang="en-US" dirty="0">
              <a:latin typeface="Daimler CAPro" panose="00000500000000000000" pitchFamily="50" charset="0"/>
            </a:endParaRPr>
          </a:p>
        </p:txBody>
      </p:sp>
      <p:sp>
        <p:nvSpPr>
          <p:cNvPr id="3" name="Rectangle 2"/>
          <p:cNvSpPr/>
          <p:nvPr/>
        </p:nvSpPr>
        <p:spPr>
          <a:xfrm>
            <a:off x="838200" y="1315428"/>
            <a:ext cx="2358403" cy="369332"/>
          </a:xfrm>
          <a:prstGeom prst="rect">
            <a:avLst/>
          </a:prstGeom>
        </p:spPr>
        <p:txBody>
          <a:bodyPr wrap="none">
            <a:spAutoFit/>
          </a:bodyPr>
          <a:lstStyle/>
          <a:p>
            <a:r>
              <a:rPr lang="en-US" dirty="0">
                <a:latin typeface="Daimler CAPro" panose="00000500000000000000" pitchFamily="50" charset="0"/>
              </a:rPr>
              <a:t>Average Precision (AP)</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593" y="1684760"/>
            <a:ext cx="5471634" cy="4237087"/>
          </a:xfrm>
          <a:prstGeom prst="rect">
            <a:avLst/>
          </a:prstGeom>
        </p:spPr>
      </p:pic>
      <p:sp>
        <p:nvSpPr>
          <p:cNvPr id="4" name="Rectangle 3"/>
          <p:cNvSpPr/>
          <p:nvPr/>
        </p:nvSpPr>
        <p:spPr>
          <a:xfrm>
            <a:off x="838200" y="5220746"/>
            <a:ext cx="5456393"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 M. </a:t>
            </a:r>
            <a:r>
              <a:rPr lang="en-US" dirty="0" err="1">
                <a:latin typeface="Times New Roman" panose="02020603050405020304" pitchFamily="18" charset="0"/>
                <a:cs typeface="Times New Roman" panose="02020603050405020304" pitchFamily="18" charset="0"/>
              </a:rPr>
              <a:t>Andriluka</a:t>
            </a:r>
            <a:r>
              <a:rPr lang="en-US" dirty="0">
                <a:latin typeface="Times New Roman" panose="02020603050405020304" pitchFamily="18" charset="0"/>
                <a:cs typeface="Times New Roman" panose="02020603050405020304" pitchFamily="18" charset="0"/>
              </a:rPr>
              <a:t>, L. </a:t>
            </a:r>
            <a:r>
              <a:rPr lang="en-US" dirty="0" err="1">
                <a:latin typeface="Times New Roman" panose="02020603050405020304" pitchFamily="18" charset="0"/>
                <a:cs typeface="Times New Roman" panose="02020603050405020304" pitchFamily="18" charset="0"/>
              </a:rPr>
              <a:t>Pishchulin</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Gehler</a:t>
            </a:r>
            <a:r>
              <a:rPr lang="en-US" dirty="0">
                <a:latin typeface="Times New Roman" panose="02020603050405020304" pitchFamily="18" charset="0"/>
                <a:cs typeface="Times New Roman" panose="02020603050405020304" pitchFamily="18" charset="0"/>
              </a:rPr>
              <a:t>, and B. </a:t>
            </a:r>
            <a:r>
              <a:rPr lang="en-US" dirty="0" smtClean="0">
                <a:latin typeface="Times New Roman" panose="02020603050405020304" pitchFamily="18" charset="0"/>
                <a:cs typeface="Times New Roman" panose="02020603050405020304" pitchFamily="18" charset="0"/>
              </a:rPr>
              <a:t>Schiele. 2D human </a:t>
            </a:r>
            <a:r>
              <a:rPr lang="en-US" dirty="0">
                <a:latin typeface="Times New Roman" panose="02020603050405020304" pitchFamily="18" charset="0"/>
                <a:cs typeface="Times New Roman" panose="02020603050405020304" pitchFamily="18" charset="0"/>
              </a:rPr>
              <a:t>pose estimation: New benchmark and </a:t>
            </a:r>
            <a:r>
              <a:rPr lang="en-US" dirty="0" smtClean="0">
                <a:latin typeface="Times New Roman" panose="02020603050405020304" pitchFamily="18" charset="0"/>
                <a:cs typeface="Times New Roman" panose="02020603050405020304" pitchFamily="18" charset="0"/>
              </a:rPr>
              <a:t>state of </a:t>
            </a:r>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art analysis</a:t>
            </a:r>
            <a:r>
              <a:rPr lang="en-US" dirty="0">
                <a:latin typeface="Times New Roman" panose="02020603050405020304" pitchFamily="18" charset="0"/>
                <a:cs typeface="Times New Roman" panose="02020603050405020304" pitchFamily="18" charset="0"/>
              </a:rPr>
              <a:t>. In CVPR, 2014</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[44] S</a:t>
            </a:r>
            <a:r>
              <a:rPr lang="en-US" dirty="0">
                <a:latin typeface="Times New Roman" panose="02020603050405020304" pitchFamily="18" charset="0"/>
                <a:cs typeface="Times New Roman" panose="02020603050405020304" pitchFamily="18" charset="0"/>
              </a:rPr>
              <a:t>.-E. Wei, V. Ramakrishna, T. </a:t>
            </a:r>
            <a:r>
              <a:rPr lang="en-US" dirty="0" err="1">
                <a:latin typeface="Times New Roman" panose="02020603050405020304" pitchFamily="18" charset="0"/>
                <a:cs typeface="Times New Roman" panose="02020603050405020304" pitchFamily="18" charset="0"/>
              </a:rPr>
              <a:t>Kanade</a:t>
            </a:r>
            <a:r>
              <a:rPr lang="en-US" dirty="0">
                <a:latin typeface="Times New Roman" panose="02020603050405020304" pitchFamily="18" charset="0"/>
                <a:cs typeface="Times New Roman" panose="02020603050405020304" pitchFamily="18" charset="0"/>
              </a:rPr>
              <a:t>, and Y. Sheikh. </a:t>
            </a:r>
            <a:r>
              <a:rPr lang="en-US" dirty="0" smtClean="0">
                <a:latin typeface="Times New Roman" panose="02020603050405020304" pitchFamily="18" charset="0"/>
                <a:cs typeface="Times New Roman" panose="02020603050405020304" pitchFamily="18" charset="0"/>
              </a:rPr>
              <a:t>Convolutional pose </a:t>
            </a:r>
            <a:r>
              <a:rPr lang="en-US" dirty="0">
                <a:latin typeface="Times New Roman" panose="02020603050405020304" pitchFamily="18" charset="0"/>
                <a:cs typeface="Times New Roman" panose="02020603050405020304" pitchFamily="18" charset="0"/>
              </a:rPr>
              <a:t>machines. In CVPR, 2016.</a:t>
            </a:r>
          </a:p>
        </p:txBody>
      </p:sp>
    </p:spTree>
    <p:extLst>
      <p:ext uri="{BB962C8B-B14F-4D97-AF65-F5344CB8AC3E}">
        <p14:creationId xmlns:p14="http://schemas.microsoft.com/office/powerpoint/2010/main" val="19137271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Results</a:t>
            </a:r>
            <a:endParaRPr lang="en-US" dirty="0">
              <a:latin typeface="Daimler CAPro" panose="00000500000000000000" pitchFamily="50"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729546" cy="3749140"/>
          </a:xfrm>
        </p:spPr>
      </p:pic>
    </p:spTree>
    <p:extLst>
      <p:ext uri="{BB962C8B-B14F-4D97-AF65-F5344CB8AC3E}">
        <p14:creationId xmlns:p14="http://schemas.microsoft.com/office/powerpoint/2010/main" val="3320843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Learning to segment everything!</a:t>
            </a:r>
            <a:r>
              <a:rPr lang="en-US" dirty="0" smtClean="0">
                <a:latin typeface="Daimler CAPro" panose="00000500000000000000" pitchFamily="50" charset="0"/>
              </a:rPr>
              <a:t/>
            </a:r>
            <a:br>
              <a:rPr lang="en-US" dirty="0" smtClean="0">
                <a:latin typeface="Daimler CAPro" panose="00000500000000000000" pitchFamily="50" charset="0"/>
              </a:rPr>
            </a:br>
            <a:r>
              <a:rPr lang="en-US" sz="2400" dirty="0" smtClean="0">
                <a:latin typeface="Daimler CAPro" panose="00000500000000000000" pitchFamily="50" charset="0"/>
              </a:rPr>
              <a:t>by </a:t>
            </a:r>
            <a:r>
              <a:rPr lang="en-US" sz="2400" dirty="0" err="1">
                <a:latin typeface="Daimler CAPro" panose="00000500000000000000" pitchFamily="50" charset="0"/>
              </a:rPr>
              <a:t>Ronghang</a:t>
            </a:r>
            <a:r>
              <a:rPr lang="en-US" sz="2400" dirty="0">
                <a:latin typeface="Daimler CAPro" panose="00000500000000000000" pitchFamily="50" charset="0"/>
              </a:rPr>
              <a:t> Hu </a:t>
            </a:r>
            <a:r>
              <a:rPr lang="en-US" sz="2400" dirty="0" smtClean="0">
                <a:latin typeface="Daimler CAPro" panose="00000500000000000000" pitchFamily="50" charset="0"/>
              </a:rPr>
              <a:t>et al.</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lnSpcReduction="10000"/>
          </a:bodyPr>
          <a:lstStyle/>
          <a:p>
            <a:r>
              <a:rPr lang="en-US" dirty="0" smtClean="0">
                <a:latin typeface="Daimler CAPro" panose="00000500000000000000" pitchFamily="50" charset="0"/>
              </a:rPr>
              <a:t>This is a methodology used to improve Mask RCNN.</a:t>
            </a:r>
          </a:p>
          <a:p>
            <a:r>
              <a:rPr lang="en-US" dirty="0" smtClean="0">
                <a:latin typeface="Daimler CAPro" panose="00000500000000000000" pitchFamily="50" charset="0"/>
              </a:rPr>
              <a:t>Existing methods for object instance segmentation require all training instances to be labeled with segmentation masks.</a:t>
            </a:r>
            <a:endParaRPr lang="en-US" dirty="0" smtClean="0">
              <a:latin typeface="Daimler CAPro" panose="00000500000000000000" pitchFamily="50" charset="0"/>
            </a:endParaRPr>
          </a:p>
          <a:p>
            <a:r>
              <a:rPr lang="en-US" dirty="0" smtClean="0">
                <a:latin typeface="Daimler CAPro" panose="00000500000000000000" pitchFamily="50" charset="0"/>
              </a:rPr>
              <a:t>This requirement makes data annotation expensive.</a:t>
            </a:r>
            <a:endParaRPr lang="en-US" dirty="0" smtClean="0">
              <a:latin typeface="Daimler CAPro" panose="00000500000000000000" pitchFamily="50" charset="0"/>
            </a:endParaRPr>
          </a:p>
          <a:p>
            <a:r>
              <a:rPr lang="en-US" dirty="0" smtClean="0">
                <a:latin typeface="Daimler CAPro" panose="00000500000000000000" pitchFamily="50" charset="0"/>
              </a:rPr>
              <a:t>This paper proposes a partially supervised training paradigm.</a:t>
            </a:r>
          </a:p>
          <a:p>
            <a:r>
              <a:rPr lang="en-US" dirty="0" smtClean="0">
                <a:latin typeface="Daimler CAPro" panose="00000500000000000000" pitchFamily="50" charset="0"/>
              </a:rPr>
              <a:t>This paradigm makes training a Mask RCNN much less expensive, even on large datasets!</a:t>
            </a:r>
          </a:p>
          <a:p>
            <a:r>
              <a:rPr lang="en-US" dirty="0">
                <a:latin typeface="Daimler CAPro" panose="00000500000000000000" pitchFamily="50" charset="0"/>
              </a:rPr>
              <a:t>This allows us to train 3000 visual concepts in the </a:t>
            </a:r>
            <a:r>
              <a:rPr lang="en-US" i="1" dirty="0">
                <a:latin typeface="Daimler CAPro" panose="00000500000000000000" pitchFamily="50" charset="0"/>
              </a:rPr>
              <a:t>Visual Genome </a:t>
            </a:r>
            <a:r>
              <a:rPr lang="en-US" dirty="0">
                <a:latin typeface="Daimler CAPro" panose="00000500000000000000" pitchFamily="50" charset="0"/>
              </a:rPr>
              <a:t>dataset using </a:t>
            </a:r>
            <a:r>
              <a:rPr lang="en-US" i="1" dirty="0">
                <a:latin typeface="Daimler CAPro" panose="00000500000000000000" pitchFamily="50" charset="0"/>
              </a:rPr>
              <a:t>box annotations</a:t>
            </a:r>
            <a:r>
              <a:rPr lang="en-US" dirty="0">
                <a:latin typeface="Daimler CAPro" panose="00000500000000000000" pitchFamily="50" charset="0"/>
              </a:rPr>
              <a:t> and 80 categories in the </a:t>
            </a:r>
            <a:r>
              <a:rPr lang="en-US" i="1" dirty="0">
                <a:latin typeface="Daimler CAPro" panose="00000500000000000000" pitchFamily="50" charset="0"/>
              </a:rPr>
              <a:t>COCO</a:t>
            </a:r>
            <a:r>
              <a:rPr lang="en-US" dirty="0">
                <a:latin typeface="Daimler CAPro" panose="00000500000000000000" pitchFamily="50" charset="0"/>
              </a:rPr>
              <a:t> dataset having </a:t>
            </a:r>
            <a:r>
              <a:rPr lang="en-US" i="1" dirty="0">
                <a:latin typeface="Daimler CAPro" panose="00000500000000000000" pitchFamily="50" charset="0"/>
              </a:rPr>
              <a:t>mask annotations.</a:t>
            </a:r>
            <a:endParaRPr lang="en-US" dirty="0">
              <a:latin typeface="Daimler CAPro" panose="00000500000000000000" pitchFamily="50" charset="0"/>
            </a:endParaRPr>
          </a:p>
          <a:p>
            <a:endParaRPr lang="en-US" dirty="0">
              <a:latin typeface="Daimler CAPro" panose="00000500000000000000" pitchFamily="50" charset="0"/>
            </a:endParaRPr>
          </a:p>
        </p:txBody>
      </p:sp>
    </p:spTree>
    <p:extLst>
      <p:ext uri="{BB962C8B-B14F-4D97-AF65-F5344CB8AC3E}">
        <p14:creationId xmlns:p14="http://schemas.microsoft.com/office/powerpoint/2010/main" val="1433996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1"/>
            <a:ext cx="10515600" cy="1325563"/>
          </a:xfrm>
        </p:spPr>
        <p:txBody>
          <a:bodyPr>
            <a:normAutofit/>
          </a:bodyPr>
          <a:lstStyle/>
          <a:p>
            <a:r>
              <a:rPr lang="en-US" dirty="0" smtClean="0">
                <a:latin typeface="Daimler CAPro" panose="00000500000000000000" pitchFamily="50" charset="0"/>
              </a:rPr>
              <a:t>Problem 1</a:t>
            </a:r>
            <a:endParaRPr lang="en-US" dirty="0"/>
          </a:p>
        </p:txBody>
      </p:sp>
      <p:sp>
        <p:nvSpPr>
          <p:cNvPr id="3" name="Content Placeholder 2"/>
          <p:cNvSpPr>
            <a:spLocks noGrp="1"/>
          </p:cNvSpPr>
          <p:nvPr>
            <p:ph idx="1"/>
          </p:nvPr>
        </p:nvSpPr>
        <p:spPr>
          <a:xfrm>
            <a:off x="838200" y="1825624"/>
            <a:ext cx="10515600" cy="4333635"/>
          </a:xfrm>
        </p:spPr>
        <p:txBody>
          <a:bodyPr>
            <a:normAutofit/>
          </a:bodyPr>
          <a:lstStyle/>
          <a:p>
            <a:r>
              <a:rPr lang="en-US" dirty="0" smtClean="0">
                <a:latin typeface="Daimler CAPro" panose="00000500000000000000" pitchFamily="50" charset="0"/>
              </a:rPr>
              <a:t>Approaches</a:t>
            </a:r>
          </a:p>
          <a:p>
            <a:pPr marL="514350" indent="-514350">
              <a:buAutoNum type="arabicPeriod"/>
            </a:pPr>
            <a:r>
              <a:rPr lang="en-US" dirty="0" smtClean="0">
                <a:latin typeface="Daimler CAPro" panose="00000500000000000000" pitchFamily="50" charset="0"/>
              </a:rPr>
              <a:t>Sliding window detector.</a:t>
            </a:r>
          </a:p>
          <a:p>
            <a:pPr marL="514350" indent="-514350">
              <a:buAutoNum type="arabicPeriod"/>
            </a:pPr>
            <a:r>
              <a:rPr lang="en-US" dirty="0" smtClean="0">
                <a:latin typeface="Daimler CAPro" panose="00000500000000000000" pitchFamily="50" charset="0"/>
              </a:rPr>
              <a:t>Recognition using regions:</a:t>
            </a:r>
          </a:p>
          <a:p>
            <a:pPr marL="457200" lvl="1" indent="0">
              <a:buNone/>
            </a:pPr>
            <a:r>
              <a:rPr lang="en-US" dirty="0" smtClean="0">
                <a:latin typeface="Daimler CAPro" panose="00000500000000000000" pitchFamily="50" charset="0"/>
              </a:rPr>
              <a:t>At test time:-</a:t>
            </a:r>
          </a:p>
          <a:p>
            <a:pPr marL="457200" lvl="1" indent="0">
              <a:buNone/>
            </a:pPr>
            <a:r>
              <a:rPr lang="en-US" dirty="0" smtClean="0">
                <a:latin typeface="Daimler CAPro" panose="00000500000000000000" pitchFamily="50" charset="0"/>
              </a:rPr>
              <a:t>2k category independent region proposals for the input image.</a:t>
            </a:r>
          </a:p>
          <a:p>
            <a:pPr marL="457200" lvl="1" indent="0">
              <a:buNone/>
            </a:pPr>
            <a:r>
              <a:rPr lang="en-US" dirty="0" smtClean="0">
                <a:latin typeface="Daimler CAPro" panose="00000500000000000000" pitchFamily="50" charset="0"/>
              </a:rPr>
              <a:t>Fixed length feature vector from each proposal using  CNN. (Image warping used)</a:t>
            </a:r>
          </a:p>
          <a:p>
            <a:pPr marL="457200" lvl="1" indent="0">
              <a:buNone/>
            </a:pPr>
            <a:r>
              <a:rPr lang="en-US" dirty="0" smtClean="0">
                <a:latin typeface="Daimler CAPro" panose="00000500000000000000" pitchFamily="50" charset="0"/>
              </a:rPr>
              <a:t>Classify each region with category specific SVMs.</a:t>
            </a:r>
            <a:endParaRPr lang="en-US" dirty="0">
              <a:latin typeface="Daimler CAPro" panose="00000500000000000000" pitchFamily="50" charset="0"/>
            </a:endParaRPr>
          </a:p>
        </p:txBody>
      </p:sp>
    </p:spTree>
    <p:extLst>
      <p:ext uri="{BB962C8B-B14F-4D97-AF65-F5344CB8AC3E}">
        <p14:creationId xmlns:p14="http://schemas.microsoft.com/office/powerpoint/2010/main" val="1589148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Introduction</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lnSpcReduction="10000"/>
          </a:bodyPr>
          <a:lstStyle/>
          <a:p>
            <a:r>
              <a:rPr lang="en-US" dirty="0" smtClean="0">
                <a:latin typeface="Daimler CAPro" panose="00000500000000000000" pitchFamily="50" charset="0"/>
              </a:rPr>
              <a:t>Object detectors have developed to obtain new capabilities like instance segmentation.</a:t>
            </a:r>
          </a:p>
          <a:p>
            <a:r>
              <a:rPr lang="en-US" dirty="0" smtClean="0">
                <a:latin typeface="Daimler CAPro" panose="00000500000000000000" pitchFamily="50" charset="0"/>
              </a:rPr>
              <a:t>Typical instance segmentation models are restricted to ~100 object categories.</a:t>
            </a:r>
          </a:p>
          <a:p>
            <a:r>
              <a:rPr lang="en-US" dirty="0" smtClean="0">
                <a:latin typeface="Daimler CAPro" panose="00000500000000000000" pitchFamily="50" charset="0"/>
              </a:rPr>
              <a:t>This is a small fraction to what we see in the visual world.</a:t>
            </a:r>
          </a:p>
          <a:p>
            <a:r>
              <a:rPr lang="en-US" dirty="0" smtClean="0">
                <a:latin typeface="Daimler CAPro" panose="00000500000000000000" pitchFamily="50" charset="0"/>
              </a:rPr>
              <a:t>Limitation:</a:t>
            </a:r>
          </a:p>
          <a:p>
            <a:pPr lvl="1"/>
            <a:r>
              <a:rPr lang="en-US" dirty="0" smtClean="0">
                <a:latin typeface="Daimler CAPro" panose="00000500000000000000" pitchFamily="50" charset="0"/>
              </a:rPr>
              <a:t>State-of-the-art instance segmentation models require strong supervision.</a:t>
            </a:r>
          </a:p>
          <a:p>
            <a:pPr lvl="1"/>
            <a:r>
              <a:rPr lang="en-US" dirty="0" smtClean="0">
                <a:latin typeface="Daimler CAPro" panose="00000500000000000000" pitchFamily="50" charset="0"/>
              </a:rPr>
              <a:t>Limited / expensive for (adding) new object categories.</a:t>
            </a:r>
          </a:p>
          <a:p>
            <a:r>
              <a:rPr lang="en-US" b="1" dirty="0" smtClean="0">
                <a:latin typeface="Daimler CAPro" panose="00000500000000000000" pitchFamily="50" charset="0"/>
              </a:rPr>
              <a:t>Possible to train high quality instance segmentation models without complete instance segmentation for all categories?</a:t>
            </a:r>
            <a:endParaRPr lang="en-US" b="1" dirty="0">
              <a:latin typeface="Daimler CAPro" panose="00000500000000000000" pitchFamily="50" charset="0"/>
            </a:endParaRPr>
          </a:p>
        </p:txBody>
      </p:sp>
    </p:spTree>
    <p:extLst>
      <p:ext uri="{BB962C8B-B14F-4D97-AF65-F5344CB8AC3E}">
        <p14:creationId xmlns:p14="http://schemas.microsoft.com/office/powerpoint/2010/main" val="3471925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Introduction</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r>
              <a:rPr lang="en-US" dirty="0" smtClean="0">
                <a:latin typeface="Daimler CAPro" panose="00000500000000000000" pitchFamily="50" charset="0"/>
              </a:rPr>
              <a:t>Paper introduces:</a:t>
            </a:r>
          </a:p>
          <a:p>
            <a:pPr lvl="1">
              <a:buFont typeface="Courier New" panose="02070309020205020404" pitchFamily="49" charset="0"/>
              <a:buChar char="o"/>
            </a:pPr>
            <a:r>
              <a:rPr lang="en-US" dirty="0" smtClean="0">
                <a:latin typeface="Daimler CAPro" panose="00000500000000000000" pitchFamily="50" charset="0"/>
              </a:rPr>
              <a:t>Partially supervised instance segmentation.</a:t>
            </a:r>
          </a:p>
          <a:p>
            <a:pPr lvl="1">
              <a:buFont typeface="Courier New" panose="02070309020205020404" pitchFamily="49" charset="0"/>
              <a:buChar char="o"/>
            </a:pPr>
            <a:r>
              <a:rPr lang="en-US" dirty="0" smtClean="0">
                <a:latin typeface="Daimler CAPro" panose="00000500000000000000" pitchFamily="50" charset="0"/>
              </a:rPr>
              <a:t>A novel transfer learning method.</a:t>
            </a:r>
          </a:p>
          <a:p>
            <a:r>
              <a:rPr lang="en-US" dirty="0" smtClean="0">
                <a:latin typeface="Daimler CAPro" panose="00000500000000000000" pitchFamily="50" charset="0"/>
              </a:rPr>
              <a:t>Benefits:</a:t>
            </a:r>
          </a:p>
          <a:p>
            <a:pPr lvl="1">
              <a:buFont typeface="Courier New" panose="02070309020205020404" pitchFamily="49" charset="0"/>
              <a:buChar char="o"/>
            </a:pPr>
            <a:r>
              <a:rPr lang="en-US" dirty="0" smtClean="0">
                <a:latin typeface="Daimler CAPro" panose="00000500000000000000" pitchFamily="50" charset="0"/>
              </a:rPr>
              <a:t>Build large scale instance segmentation models, exploiting both types of datasets</a:t>
            </a:r>
          </a:p>
          <a:p>
            <a:pPr lvl="1">
              <a:buFont typeface="Courier New" panose="02070309020205020404" pitchFamily="49" charset="0"/>
              <a:buChar char="o"/>
            </a:pPr>
            <a:r>
              <a:rPr lang="en-US" dirty="0" smtClean="0">
                <a:latin typeface="Daimler CAPro" panose="00000500000000000000" pitchFamily="50" charset="0"/>
              </a:rPr>
              <a:t>Scale state-of-the-art instance segmentation models to 1000s of categories!</a:t>
            </a:r>
            <a:endParaRPr lang="en-US" dirty="0">
              <a:latin typeface="Daimler CAPro" panose="00000500000000000000" pitchFamily="50" charset="0"/>
            </a:endParaRPr>
          </a:p>
        </p:txBody>
      </p:sp>
    </p:spTree>
    <p:extLst>
      <p:ext uri="{BB962C8B-B14F-4D97-AF65-F5344CB8AC3E}">
        <p14:creationId xmlns:p14="http://schemas.microsoft.com/office/powerpoint/2010/main" val="3378674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Introduction</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r>
              <a:rPr lang="en-US" dirty="0" smtClean="0">
                <a:latin typeface="Daimler CAPro" panose="00000500000000000000" pitchFamily="50" charset="0"/>
              </a:rPr>
              <a:t>Transfer Learning</a:t>
            </a:r>
          </a:p>
          <a:p>
            <a:pPr marL="457200" lvl="1" indent="0">
              <a:buNone/>
            </a:pPr>
            <a:r>
              <a:rPr lang="en-US" dirty="0" smtClean="0">
                <a:latin typeface="Daimler CAPro" panose="00000500000000000000" pitchFamily="50" charset="0"/>
              </a:rPr>
              <a:t>Built on Mask RCNN</a:t>
            </a:r>
          </a:p>
          <a:p>
            <a:pPr marL="0" indent="0">
              <a:buNone/>
            </a:pPr>
            <a:endParaRPr lang="en-US" dirty="0">
              <a:latin typeface="Daimler CAPro" panose="00000500000000000000" pitchFamily="50"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66507"/>
            <a:ext cx="6240236" cy="3410456"/>
          </a:xfrm>
          <a:prstGeom prst="rect">
            <a:avLst/>
          </a:prstGeom>
        </p:spPr>
      </p:pic>
    </p:spTree>
    <p:extLst>
      <p:ext uri="{BB962C8B-B14F-4D97-AF65-F5344CB8AC3E}">
        <p14:creationId xmlns:p14="http://schemas.microsoft.com/office/powerpoint/2010/main" val="40959749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Introduction</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r>
              <a:rPr lang="en-US" dirty="0" smtClean="0">
                <a:latin typeface="Daimler CAPro" panose="00000500000000000000" pitchFamily="50" charset="0"/>
              </a:rPr>
              <a:t>Weight transfer function</a:t>
            </a:r>
          </a:p>
          <a:p>
            <a:pPr marL="457200" lvl="1" indent="0">
              <a:buNone/>
            </a:pPr>
            <a:r>
              <a:rPr lang="en-US" dirty="0" smtClean="0">
                <a:latin typeface="Daimler CAPro" panose="00000500000000000000" pitchFamily="50" charset="0"/>
              </a:rPr>
              <a:t>Learnt end to end.</a:t>
            </a:r>
          </a:p>
          <a:p>
            <a:pPr marL="457200" lvl="1" indent="0">
              <a:buNone/>
            </a:pPr>
            <a:r>
              <a:rPr lang="en-US" dirty="0" smtClean="0">
                <a:latin typeface="Daimler CAPro" panose="00000500000000000000" pitchFamily="50" charset="0"/>
              </a:rPr>
              <a:t>Trained in Mask-RCNN using classes with mask annotations as supervision.</a:t>
            </a:r>
          </a:p>
          <a:p>
            <a:pPr marL="0" indent="0">
              <a:buNone/>
            </a:pPr>
            <a:endParaRPr lang="en-US" dirty="0">
              <a:latin typeface="Daimler CAPro" panose="00000500000000000000" pitchFamily="50"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79074"/>
            <a:ext cx="6019800" cy="3289982"/>
          </a:xfrm>
          <a:prstGeom prst="rect">
            <a:avLst/>
          </a:prstGeom>
        </p:spPr>
      </p:pic>
    </p:spTree>
    <p:extLst>
      <p:ext uri="{BB962C8B-B14F-4D97-AF65-F5344CB8AC3E}">
        <p14:creationId xmlns:p14="http://schemas.microsoft.com/office/powerpoint/2010/main" val="11024621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Introduction</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r>
              <a:rPr lang="en-US" dirty="0" smtClean="0">
                <a:latin typeface="Daimler CAPro" panose="00000500000000000000" pitchFamily="50" charset="0"/>
              </a:rPr>
              <a:t>Weight transfer function</a:t>
            </a:r>
          </a:p>
          <a:p>
            <a:pPr marL="457200" lvl="1" indent="0">
              <a:buNone/>
            </a:pPr>
            <a:r>
              <a:rPr lang="en-US" dirty="0" smtClean="0">
                <a:latin typeface="Daimler CAPro" panose="00000500000000000000" pitchFamily="50" charset="0"/>
              </a:rPr>
              <a:t>Inference time: Predicts instance segmentation parameters of every category.</a:t>
            </a:r>
          </a:p>
          <a:p>
            <a:pPr marL="0" indent="0">
              <a:buNone/>
            </a:pPr>
            <a:endParaRPr lang="en-US" dirty="0">
              <a:latin typeface="Daimler CAPro" panose="00000500000000000000" pitchFamily="50"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79074"/>
            <a:ext cx="6019800" cy="3289982"/>
          </a:xfrm>
          <a:prstGeom prst="rect">
            <a:avLst/>
          </a:prstGeom>
        </p:spPr>
      </p:pic>
    </p:spTree>
    <p:extLst>
      <p:ext uri="{BB962C8B-B14F-4D97-AF65-F5344CB8AC3E}">
        <p14:creationId xmlns:p14="http://schemas.microsoft.com/office/powerpoint/2010/main" val="5987445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Learning to segment everything</a:t>
            </a:r>
            <a:endParaRPr lang="en-US" sz="2400"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pPr marL="0" indent="0">
              <a:buNone/>
            </a:pPr>
            <a:r>
              <a:rPr lang="en-US" dirty="0" smtClean="0">
                <a:latin typeface="Daimler CAPro" panose="00000500000000000000" pitchFamily="50" charset="0"/>
              </a:rPr>
              <a:t>C : Object categories</a:t>
            </a:r>
            <a:endParaRPr lang="en-US" dirty="0">
              <a:latin typeface="Daimler CAPro" panose="00000500000000000000" pitchFamily="50"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5" y="2197727"/>
            <a:ext cx="11561490" cy="4660273"/>
          </a:xfrm>
          <a:prstGeom prst="rect">
            <a:avLst/>
          </a:prstGeom>
        </p:spPr>
      </p:pic>
    </p:spTree>
    <p:extLst>
      <p:ext uri="{BB962C8B-B14F-4D97-AF65-F5344CB8AC3E}">
        <p14:creationId xmlns:p14="http://schemas.microsoft.com/office/powerpoint/2010/main" val="15251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Daimler CAPro" panose="00000500000000000000" pitchFamily="50" charset="0"/>
              </a:rPr>
              <a:t>Learning to segment everything</a:t>
            </a:r>
            <a:endParaRPr lang="en-US" sz="2400" dirty="0">
              <a:latin typeface="Daimler CAPro" panose="00000500000000000000" pitchFamily="50" charset="0"/>
            </a:endParaRPr>
          </a:p>
        </p:txBody>
      </p:sp>
      <p:sp>
        <p:nvSpPr>
          <p:cNvPr id="3" name="Content Placeholder 2"/>
          <p:cNvSpPr>
            <a:spLocks noGrp="1"/>
          </p:cNvSpPr>
          <p:nvPr>
            <p:ph idx="1"/>
          </p:nvPr>
        </p:nvSpPr>
        <p:spPr>
          <a:xfrm>
            <a:off x="838200" y="1690688"/>
            <a:ext cx="10515600" cy="4351338"/>
          </a:xfrm>
        </p:spPr>
        <p:txBody>
          <a:bodyPr>
            <a:normAutofit lnSpcReduction="10000"/>
          </a:bodyPr>
          <a:lstStyle/>
          <a:p>
            <a:pPr marL="0" indent="0">
              <a:buNone/>
            </a:pPr>
            <a:r>
              <a:rPr lang="en-US" dirty="0" smtClean="0">
                <a:latin typeface="Daimler CAPro" panose="00000500000000000000" pitchFamily="50" charset="0"/>
              </a:rPr>
              <a:t>C : Object categories</a:t>
            </a:r>
          </a:p>
          <a:p>
            <a:pPr marL="0" indent="0">
              <a:buNone/>
            </a:pPr>
            <a:endParaRPr lang="en-US" dirty="0">
              <a:latin typeface="Daimler CAPro" panose="00000500000000000000" pitchFamily="50" charset="0"/>
            </a:endParaRPr>
          </a:p>
          <a:p>
            <a:pPr marL="0" indent="0">
              <a:buNone/>
            </a:pPr>
            <a:endParaRPr lang="en-US" dirty="0" smtClean="0">
              <a:latin typeface="Daimler CAPro" panose="00000500000000000000" pitchFamily="50" charset="0"/>
            </a:endParaRPr>
          </a:p>
          <a:p>
            <a:pPr marL="0" indent="0">
              <a:buNone/>
            </a:pPr>
            <a:endParaRPr lang="en-US" dirty="0">
              <a:latin typeface="Daimler CAPro" panose="00000500000000000000" pitchFamily="50" charset="0"/>
            </a:endParaRPr>
          </a:p>
          <a:p>
            <a:pPr marL="0" indent="0">
              <a:buNone/>
            </a:pPr>
            <a:endParaRPr lang="en-US" dirty="0" smtClean="0">
              <a:latin typeface="Daimler CAPro" panose="00000500000000000000" pitchFamily="50" charset="0"/>
            </a:endParaRPr>
          </a:p>
          <a:p>
            <a:pPr marL="0" indent="0">
              <a:buNone/>
            </a:pPr>
            <a:endParaRPr lang="en-US" dirty="0" smtClean="0">
              <a:latin typeface="Daimler CAPro" panose="00000500000000000000" pitchFamily="50" charset="0"/>
            </a:endParaRPr>
          </a:p>
          <a:p>
            <a:pPr marL="0" indent="0">
              <a:buNone/>
            </a:pP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T </a:t>
            </a:r>
            <a:r>
              <a:rPr lang="en-US" dirty="0">
                <a:latin typeface="Daimler CAPro" panose="00000500000000000000" pitchFamily="50" charset="0"/>
              </a:rPr>
              <a:t>(·) can be implemented as a small fully connected neural</a:t>
            </a:r>
          </a:p>
          <a:p>
            <a:pPr marL="0" indent="0">
              <a:buNone/>
            </a:pPr>
            <a:r>
              <a:rPr lang="en-US" dirty="0">
                <a:latin typeface="Daimler CAPro" panose="00000500000000000000" pitchFamily="50" charset="0"/>
              </a:rPr>
              <a:t>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03138"/>
            <a:ext cx="5301343" cy="2261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832" y="1690688"/>
            <a:ext cx="3447679" cy="3284127"/>
          </a:xfrm>
          <a:prstGeom prst="rect">
            <a:avLst/>
          </a:prstGeom>
        </p:spPr>
      </p:pic>
    </p:spTree>
    <p:extLst>
      <p:ext uri="{BB962C8B-B14F-4D97-AF65-F5344CB8AC3E}">
        <p14:creationId xmlns:p14="http://schemas.microsoft.com/office/powerpoint/2010/main" val="25731370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References</a:t>
            </a:r>
            <a:endParaRPr lang="en-US" dirty="0">
              <a:latin typeface="Daimler CAPro" panose="00000500000000000000" pitchFamily="50"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latin typeface="Daimler CAPro" panose="00000500000000000000" pitchFamily="50" charset="0"/>
              </a:rPr>
              <a:t>[1]: </a:t>
            </a:r>
            <a:r>
              <a:rPr lang="en-US" dirty="0" smtClean="0">
                <a:latin typeface="Daimler CAPro" panose="00000500000000000000" pitchFamily="50" charset="0"/>
                <a:hlinkClick r:id="rId2"/>
              </a:rPr>
              <a:t>https://arxiv.org/pdf/1703.06870.pdf</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[2]: </a:t>
            </a:r>
            <a:r>
              <a:rPr lang="en-US" dirty="0" smtClean="0">
                <a:latin typeface="Daimler CAPro" panose="00000500000000000000" pitchFamily="50" charset="0"/>
                <a:hlinkClick r:id="rId3"/>
              </a:rPr>
              <a:t>https://arxiv.org/pdf/1506.01497.pdf</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[3]: </a:t>
            </a:r>
            <a:r>
              <a:rPr lang="en-US" dirty="0" smtClean="0">
                <a:latin typeface="Daimler CAPro" panose="00000500000000000000" pitchFamily="50" charset="0"/>
                <a:hlinkClick r:id="rId4"/>
              </a:rPr>
              <a:t>https://arxiv.org/pdf/1504.08083.pdf</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[4]: </a:t>
            </a:r>
            <a:r>
              <a:rPr lang="en-US" dirty="0" smtClean="0">
                <a:latin typeface="Daimler CAPro" panose="00000500000000000000" pitchFamily="50" charset="0"/>
                <a:hlinkClick r:id="rId5"/>
              </a:rPr>
              <a:t>https://arxiv.org/pdf/1311.2524.pdf</a:t>
            </a:r>
            <a:endParaRPr lang="en-US" dirty="0" smtClean="0">
              <a:latin typeface="Daimler CAPro" panose="00000500000000000000" pitchFamily="50" charset="0"/>
            </a:endParaRPr>
          </a:p>
          <a:p>
            <a:pPr marL="0" indent="0">
              <a:buNone/>
            </a:pPr>
            <a:r>
              <a:rPr lang="en-US" dirty="0">
                <a:latin typeface="Daimler CAPro" panose="00000500000000000000" pitchFamily="50" charset="0"/>
              </a:rPr>
              <a:t>[5]: </a:t>
            </a:r>
            <a:r>
              <a:rPr lang="en-US" dirty="0">
                <a:latin typeface="Daimler CAPro" panose="00000500000000000000" pitchFamily="50" charset="0"/>
                <a:hlinkClick r:id="rId6"/>
              </a:rPr>
              <a:t>https://</a:t>
            </a:r>
            <a:r>
              <a:rPr lang="en-US" dirty="0" smtClean="0">
                <a:latin typeface="Daimler CAPro" panose="00000500000000000000" pitchFamily="50" charset="0"/>
                <a:hlinkClick r:id="rId6"/>
              </a:rPr>
              <a:t>arxiv.org/pdf/1605.06409.pdf</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a:t>
            </a:r>
            <a:r>
              <a:rPr lang="en-US" dirty="0">
                <a:latin typeface="Daimler CAPro" panose="00000500000000000000" pitchFamily="50" charset="0"/>
              </a:rPr>
              <a:t>6]: </a:t>
            </a:r>
            <a:r>
              <a:rPr lang="en-US" dirty="0">
                <a:latin typeface="Daimler CAPro" panose="00000500000000000000" pitchFamily="50" charset="0"/>
                <a:hlinkClick r:id="rId7"/>
              </a:rPr>
              <a:t>https://</a:t>
            </a:r>
            <a:r>
              <a:rPr lang="en-US" dirty="0" smtClean="0">
                <a:latin typeface="Daimler CAPro" panose="00000500000000000000" pitchFamily="50" charset="0"/>
                <a:hlinkClick r:id="rId7"/>
              </a:rPr>
              <a:t>arxiv.org/pdf/1711.10370.pdf</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[7]: </a:t>
            </a:r>
            <a:r>
              <a:rPr lang="en-US" dirty="0" smtClean="0">
                <a:latin typeface="Daimler CAPro" panose="00000500000000000000" pitchFamily="50" charset="0"/>
                <a:hlinkClick r:id="rId8"/>
              </a:rPr>
              <a:t>https://cs.stackexchange.com/questions/51387/what-is-the-difference-between-object-detection-semantic-segmentation-and-local</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[8]: </a:t>
            </a:r>
            <a:r>
              <a:rPr lang="en-US" dirty="0" smtClean="0">
                <a:latin typeface="Daimler CAPro" panose="00000500000000000000" pitchFamily="50" charset="0"/>
                <a:hlinkClick r:id="rId9"/>
              </a:rPr>
              <a:t>https://blog.athelas.com/a-brief-history-of-cnns-in-image-segmentation-from-r-cnn-to-mask-r-cnn-34ea83205de4</a:t>
            </a:r>
            <a:endParaRPr lang="en-US" dirty="0" smtClean="0">
              <a:latin typeface="Daimler CAPro" panose="00000500000000000000" pitchFamily="50" charset="0"/>
            </a:endParaRPr>
          </a:p>
          <a:p>
            <a:pPr marL="0" indent="0">
              <a:buNone/>
            </a:pPr>
            <a:r>
              <a:rPr lang="en-US" dirty="0" smtClean="0">
                <a:latin typeface="Daimler CAPro" panose="00000500000000000000" pitchFamily="50" charset="0"/>
              </a:rPr>
              <a:t>[9]: </a:t>
            </a:r>
            <a:r>
              <a:rPr lang="en-US" dirty="0">
                <a:latin typeface="Daimler CAPro" panose="00000500000000000000" pitchFamily="50" charset="0"/>
                <a:hlinkClick r:id="rId10"/>
              </a:rPr>
              <a:t>https://</a:t>
            </a:r>
            <a:r>
              <a:rPr lang="en-US" dirty="0" smtClean="0">
                <a:latin typeface="Daimler CAPro" panose="00000500000000000000" pitchFamily="50" charset="0"/>
                <a:hlinkClick r:id="rId10"/>
              </a:rPr>
              <a:t>towardsdatascience.com/deep-learning-for-object-detection-a-comprehensive-review-73930816d8d9</a:t>
            </a:r>
            <a:endParaRPr lang="en-US" dirty="0" smtClean="0">
              <a:latin typeface="Daimler CAPro" panose="00000500000000000000" pitchFamily="50" charset="0"/>
            </a:endParaRPr>
          </a:p>
          <a:p>
            <a:pPr marL="0" indent="0">
              <a:buNone/>
            </a:pPr>
            <a:endParaRPr lang="en-US" dirty="0" smtClean="0">
              <a:latin typeface="Daimler CAPro" panose="00000500000000000000" pitchFamily="50" charset="0"/>
            </a:endParaRPr>
          </a:p>
          <a:p>
            <a:pPr marL="0" indent="0">
              <a:buNone/>
            </a:pPr>
            <a:endParaRPr lang="en-US" dirty="0" smtClean="0">
              <a:latin typeface="Daimler CAPro" panose="00000500000000000000" pitchFamily="50" charset="0"/>
            </a:endParaRPr>
          </a:p>
          <a:p>
            <a:pPr marL="0" indent="0">
              <a:buNone/>
            </a:pPr>
            <a:endParaRPr lang="en-US" dirty="0">
              <a:latin typeface="Daimler CAPro" panose="00000500000000000000" pitchFamily="50" charset="0"/>
            </a:endParaRPr>
          </a:p>
        </p:txBody>
      </p:sp>
    </p:spTree>
    <p:extLst>
      <p:ext uri="{BB962C8B-B14F-4D97-AF65-F5344CB8AC3E}">
        <p14:creationId xmlns:p14="http://schemas.microsoft.com/office/powerpoint/2010/main" val="4185433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16183"/>
            <a:ext cx="10515600" cy="1325563"/>
          </a:xfrm>
        </p:spPr>
        <p:txBody>
          <a:bodyPr/>
          <a:lstStyle/>
          <a:p>
            <a:r>
              <a:rPr lang="en-US" dirty="0" smtClean="0">
                <a:latin typeface="Daimler CAPro" panose="00000500000000000000" pitchFamily="50" charset="0"/>
              </a:rPr>
              <a:t>Modules</a:t>
            </a:r>
            <a:endParaRPr lang="en-US" dirty="0">
              <a:latin typeface="Daimler CAPro" panose="00000500000000000000" pitchFamily="50" charset="0"/>
            </a:endParaRPr>
          </a:p>
        </p:txBody>
      </p:sp>
      <p:sp>
        <p:nvSpPr>
          <p:cNvPr id="3" name="Content Placeholder 2"/>
          <p:cNvSpPr>
            <a:spLocks noGrp="1"/>
          </p:cNvSpPr>
          <p:nvPr>
            <p:ph idx="1"/>
          </p:nvPr>
        </p:nvSpPr>
        <p:spPr>
          <a:xfrm>
            <a:off x="838200" y="1825625"/>
            <a:ext cx="10515600" cy="2177032"/>
          </a:xfrm>
        </p:spPr>
        <p:txBody>
          <a:bodyPr/>
          <a:lstStyle/>
          <a:p>
            <a:r>
              <a:rPr lang="en-US" dirty="0" smtClean="0">
                <a:latin typeface="Daimler CAPro" panose="00000500000000000000" pitchFamily="50" charset="0"/>
              </a:rPr>
              <a:t>Approaches:</a:t>
            </a:r>
          </a:p>
          <a:p>
            <a:pPr marL="0" indent="0">
              <a:buNone/>
            </a:pPr>
            <a:r>
              <a:rPr lang="en-US" dirty="0" smtClean="0">
                <a:latin typeface="Daimler CAPro" panose="00000500000000000000" pitchFamily="50" charset="0"/>
              </a:rPr>
              <a:t>1. Unsupervised pre training followed by supervised fine tuning.</a:t>
            </a:r>
          </a:p>
          <a:p>
            <a:pPr marL="0" indent="0">
              <a:buNone/>
            </a:pPr>
            <a:r>
              <a:rPr lang="en-US" dirty="0" smtClean="0">
                <a:latin typeface="Daimler CAPro" panose="00000500000000000000" pitchFamily="50" charset="0"/>
              </a:rPr>
              <a:t>2. Supervised per-training on a auxiliary dataset (ILSVRC) </a:t>
            </a:r>
            <a:r>
              <a:rPr lang="en-US" dirty="0" smtClean="0">
                <a:latin typeface="Daimler CAPro" panose="00000500000000000000" pitchFamily="50" charset="0"/>
                <a:sym typeface="Wingdings" panose="05000000000000000000" pitchFamily="2" charset="2"/>
              </a:rPr>
              <a:t></a:t>
            </a:r>
            <a:endParaRPr lang="en-US" dirty="0">
              <a:latin typeface="Daimler CAPro" panose="00000500000000000000" pitchFamily="50" charset="0"/>
            </a:endParaRPr>
          </a:p>
          <a:p>
            <a:pPr marL="0" indent="0">
              <a:buNone/>
            </a:pPr>
            <a:r>
              <a:rPr lang="en-US" dirty="0" smtClean="0">
                <a:latin typeface="Daimler CAPro" panose="00000500000000000000" pitchFamily="50" charset="0"/>
              </a:rPr>
              <a:t>Domain specific fine tuning on small dataset (PASCAL). </a:t>
            </a:r>
          </a:p>
          <a:p>
            <a:pPr marL="0" indent="0">
              <a:buNone/>
            </a:pPr>
            <a:endParaRPr lang="en-US" dirty="0" smtClean="0">
              <a:latin typeface="Daimler CAPro" panose="00000500000000000000" pitchFamily="50" charset="0"/>
            </a:endParaRPr>
          </a:p>
        </p:txBody>
      </p:sp>
      <p:sp>
        <p:nvSpPr>
          <p:cNvPr id="9" name="Title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Daimler CAPro" panose="00000500000000000000" pitchFamily="50" charset="0"/>
              </a:rPr>
              <a:t>Problem 2</a:t>
            </a:r>
            <a:endParaRPr lang="en-US" dirty="0">
              <a:latin typeface="Daimler CAPro" panose="00000500000000000000" pitchFamily="50" charset="0"/>
            </a:endParaRPr>
          </a:p>
        </p:txBody>
      </p:sp>
      <p:sp>
        <p:nvSpPr>
          <p:cNvPr id="10" name="Content Placeholder 2"/>
          <p:cNvSpPr txBox="1">
            <a:spLocks/>
          </p:cNvSpPr>
          <p:nvPr/>
        </p:nvSpPr>
        <p:spPr>
          <a:xfrm>
            <a:off x="838200" y="5241746"/>
            <a:ext cx="10515600" cy="1481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Daimler CAPro" panose="00000500000000000000" pitchFamily="50" charset="0"/>
              </a:rPr>
              <a:t>Region Proposals</a:t>
            </a:r>
          </a:p>
          <a:p>
            <a:r>
              <a:rPr lang="en-US" dirty="0" smtClean="0">
                <a:latin typeface="Daimler CAPro" panose="00000500000000000000" pitchFamily="50" charset="0"/>
              </a:rPr>
              <a:t>Feature extraction</a:t>
            </a:r>
            <a:endParaRPr lang="en-US" dirty="0">
              <a:latin typeface="Daimler CAPro" panose="00000500000000000000" pitchFamily="50" charset="0"/>
            </a:endParaRPr>
          </a:p>
        </p:txBody>
      </p:sp>
    </p:spTree>
    <p:extLst>
      <p:ext uri="{BB962C8B-B14F-4D97-AF65-F5344CB8AC3E}">
        <p14:creationId xmlns:p14="http://schemas.microsoft.com/office/powerpoint/2010/main" val="617410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Modules</a:t>
            </a:r>
            <a:endParaRPr lang="en-US" dirty="0">
              <a:latin typeface="Daimler CAPro" panose="00000500000000000000" pitchFamily="50" charset="0"/>
            </a:endParaRPr>
          </a:p>
        </p:txBody>
      </p:sp>
      <p:sp>
        <p:nvSpPr>
          <p:cNvPr id="3" name="Content Placeholder 2"/>
          <p:cNvSpPr>
            <a:spLocks noGrp="1"/>
          </p:cNvSpPr>
          <p:nvPr>
            <p:ph idx="1"/>
          </p:nvPr>
        </p:nvSpPr>
        <p:spPr/>
        <p:txBody>
          <a:bodyPr>
            <a:normAutofit/>
          </a:bodyPr>
          <a:lstStyle/>
          <a:p>
            <a:r>
              <a:rPr lang="en-US" dirty="0" smtClean="0">
                <a:latin typeface="Daimler CAPro" panose="00000500000000000000" pitchFamily="50" charset="0"/>
              </a:rPr>
              <a:t>Region proposals</a:t>
            </a:r>
          </a:p>
          <a:p>
            <a:pPr marL="0" indent="0">
              <a:buNone/>
            </a:pPr>
            <a:r>
              <a:rPr lang="en-US" dirty="0" smtClean="0">
                <a:latin typeface="Daimler CAPro" panose="00000500000000000000" pitchFamily="50" charset="0"/>
              </a:rPr>
              <a:t>Input image dimensions : RGB 227x227</a:t>
            </a:r>
          </a:p>
          <a:p>
            <a:pPr marL="0" indent="0">
              <a:buNone/>
            </a:pPr>
            <a:r>
              <a:rPr lang="en-US" dirty="0" smtClean="0">
                <a:latin typeface="Daimler CAPro" panose="00000500000000000000" pitchFamily="50" charset="0"/>
              </a:rPr>
              <a:t>Use selective search’s “fast mode” to generate ~2000 region proposals.</a:t>
            </a:r>
          </a:p>
          <a:p>
            <a:pPr marL="0" indent="0">
              <a:buNone/>
            </a:pPr>
            <a:r>
              <a:rPr lang="en-US" dirty="0" smtClean="0">
                <a:latin typeface="Daimler CAPro" panose="00000500000000000000" pitchFamily="50" charset="0"/>
              </a:rPr>
              <a:t>No restriction on the method to generate region proposals.</a:t>
            </a:r>
          </a:p>
          <a:p>
            <a:r>
              <a:rPr lang="en-US" dirty="0" smtClean="0">
                <a:latin typeface="Daimler CAPro" panose="00000500000000000000" pitchFamily="50" charset="0"/>
              </a:rPr>
              <a:t>Feature extraction: </a:t>
            </a:r>
          </a:p>
          <a:p>
            <a:pPr marL="0" indent="0">
              <a:buNone/>
            </a:pPr>
            <a:r>
              <a:rPr lang="en-US" dirty="0" smtClean="0">
                <a:latin typeface="Daimler CAPro" panose="00000500000000000000" pitchFamily="50" charset="0"/>
              </a:rPr>
              <a:t>4096 dimensional vector from each proposal using </a:t>
            </a:r>
            <a:r>
              <a:rPr lang="en-US" dirty="0" err="1" smtClean="0">
                <a:latin typeface="Daimler CAPro" panose="00000500000000000000" pitchFamily="50" charset="0"/>
              </a:rPr>
              <a:t>Caffe</a:t>
            </a:r>
            <a:r>
              <a:rPr lang="en-US" dirty="0" smtClean="0">
                <a:latin typeface="Daimler CAPro" panose="00000500000000000000" pitchFamily="50" charset="0"/>
              </a:rPr>
              <a:t> implementations of CNN.</a:t>
            </a:r>
          </a:p>
          <a:p>
            <a:pPr marL="0" indent="0">
              <a:buNone/>
            </a:pPr>
            <a:r>
              <a:rPr lang="en-US" dirty="0" smtClean="0">
                <a:latin typeface="Daimler CAPro" panose="00000500000000000000" pitchFamily="50" charset="0"/>
              </a:rPr>
              <a:t>Input image </a:t>
            </a:r>
            <a:r>
              <a:rPr lang="en-US" dirty="0" smtClean="0">
                <a:latin typeface="Daimler CAPro" panose="00000500000000000000" pitchFamily="50" charset="0"/>
                <a:sym typeface="Wingdings" panose="05000000000000000000" pitchFamily="2" charset="2"/>
              </a:rPr>
              <a:t> </a:t>
            </a:r>
            <a:r>
              <a:rPr lang="en-US" dirty="0" smtClean="0">
                <a:latin typeface="Daimler CAPro" panose="00000500000000000000" pitchFamily="50" charset="0"/>
              </a:rPr>
              <a:t>5 conv </a:t>
            </a:r>
            <a:r>
              <a:rPr lang="en-US" dirty="0" smtClean="0">
                <a:latin typeface="Daimler CAPro" panose="00000500000000000000" pitchFamily="50" charset="0"/>
                <a:sym typeface="Wingdings" panose="05000000000000000000" pitchFamily="2" charset="2"/>
              </a:rPr>
              <a:t> 2 fully connected layers.</a:t>
            </a:r>
            <a:r>
              <a:rPr lang="en-US" dirty="0" smtClean="0">
                <a:latin typeface="Daimler CAPro" panose="00000500000000000000" pitchFamily="50" charset="0"/>
              </a:rPr>
              <a:t> </a:t>
            </a:r>
            <a:endParaRPr lang="en-US" dirty="0">
              <a:latin typeface="Daimler CAPro" panose="00000500000000000000" pitchFamily="50" charset="0"/>
            </a:endParaRPr>
          </a:p>
        </p:txBody>
      </p:sp>
    </p:spTree>
    <p:extLst>
      <p:ext uri="{BB962C8B-B14F-4D97-AF65-F5344CB8AC3E}">
        <p14:creationId xmlns:p14="http://schemas.microsoft.com/office/powerpoint/2010/main" val="2685772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aimler CAPro" panose="00000500000000000000" pitchFamily="50" charset="0"/>
              </a:rPr>
              <a:t>Test time detection</a:t>
            </a:r>
            <a:endParaRPr lang="en-US" dirty="0">
              <a:latin typeface="Daimler CAPro" panose="00000500000000000000" pitchFamily="50" charset="0"/>
            </a:endParaRPr>
          </a:p>
        </p:txBody>
      </p:sp>
      <p:sp>
        <p:nvSpPr>
          <p:cNvPr id="3" name="Content Placeholder 2"/>
          <p:cNvSpPr>
            <a:spLocks noGrp="1"/>
          </p:cNvSpPr>
          <p:nvPr>
            <p:ph idx="1"/>
          </p:nvPr>
        </p:nvSpPr>
        <p:spPr>
          <a:xfrm>
            <a:off x="904336" y="4422235"/>
            <a:ext cx="10515600" cy="1719773"/>
          </a:xfrm>
        </p:spPr>
        <p:txBody>
          <a:bodyPr>
            <a:normAutofit fontScale="92500" lnSpcReduction="10000"/>
          </a:bodyPr>
          <a:lstStyle/>
          <a:p>
            <a:r>
              <a:rPr lang="en-US" dirty="0" smtClean="0">
                <a:latin typeface="Daimler CAPro" panose="00000500000000000000" pitchFamily="50" charset="0"/>
              </a:rPr>
              <a:t>Supervised pre-training.</a:t>
            </a:r>
          </a:p>
          <a:p>
            <a:r>
              <a:rPr lang="en-US" dirty="0" smtClean="0">
                <a:latin typeface="Daimler CAPro" panose="00000500000000000000" pitchFamily="50" charset="0"/>
              </a:rPr>
              <a:t>Domain specific fine tuning</a:t>
            </a:r>
          </a:p>
          <a:p>
            <a:r>
              <a:rPr lang="en-US" dirty="0">
                <a:latin typeface="Daimler CAPro" panose="00000500000000000000" pitchFamily="50" charset="0"/>
              </a:rPr>
              <a:t>S</a:t>
            </a:r>
            <a:r>
              <a:rPr lang="en-US" dirty="0" smtClean="0">
                <a:latin typeface="Daimler CAPro" panose="00000500000000000000" pitchFamily="50" charset="0"/>
              </a:rPr>
              <a:t>imple linear regression on the region proposal to generate tighter bounding box co-ordinates</a:t>
            </a:r>
          </a:p>
          <a:p>
            <a:endParaRPr lang="en-US" dirty="0" smtClean="0">
              <a:latin typeface="Daimler CAPro" panose="00000500000000000000" pitchFamily="50" charset="0"/>
              <a:sym typeface="Wingdings" panose="05000000000000000000" pitchFamily="2" charset="2"/>
            </a:endParaRPr>
          </a:p>
          <a:p>
            <a:pPr marL="0" indent="0">
              <a:buNone/>
            </a:pPr>
            <a:endParaRPr lang="en-US" dirty="0">
              <a:latin typeface="Daimler CAPro" panose="00000500000000000000" pitchFamily="50" charset="0"/>
            </a:endParaRPr>
          </a:p>
        </p:txBody>
      </p:sp>
      <p:sp>
        <p:nvSpPr>
          <p:cNvPr id="8" name="Title 1"/>
          <p:cNvSpPr txBox="1">
            <a:spLocks/>
          </p:cNvSpPr>
          <p:nvPr/>
        </p:nvSpPr>
        <p:spPr>
          <a:xfrm>
            <a:off x="904336" y="33182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Daimler CAPro" panose="00000500000000000000" pitchFamily="50" charset="0"/>
              </a:rPr>
              <a:t>Training</a:t>
            </a:r>
            <a:endParaRPr lang="en-US" dirty="0">
              <a:latin typeface="Daimler CAPro" panose="00000500000000000000" pitchFamily="50" charset="0"/>
            </a:endParaRPr>
          </a:p>
        </p:txBody>
      </p:sp>
      <p:sp>
        <p:nvSpPr>
          <p:cNvPr id="9" name="Content Placeholder 2"/>
          <p:cNvSpPr txBox="1">
            <a:spLocks/>
          </p:cNvSpPr>
          <p:nvPr/>
        </p:nvSpPr>
        <p:spPr>
          <a:xfrm>
            <a:off x="904336" y="1469066"/>
            <a:ext cx="10515600" cy="2202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Daimler CAPro" panose="00000500000000000000" pitchFamily="50" charset="0"/>
              </a:rPr>
              <a:t>Selective search extracts ~2k proposals</a:t>
            </a:r>
          </a:p>
          <a:p>
            <a:r>
              <a:rPr lang="en-US" dirty="0" smtClean="0">
                <a:latin typeface="Daimler CAPro" panose="00000500000000000000" pitchFamily="50" charset="0"/>
              </a:rPr>
              <a:t>Warp each proposal </a:t>
            </a:r>
            <a:r>
              <a:rPr lang="en-US" dirty="0" smtClean="0">
                <a:latin typeface="Daimler CAPro" panose="00000500000000000000" pitchFamily="50" charset="0"/>
                <a:sym typeface="Wingdings" panose="05000000000000000000" pitchFamily="2" charset="2"/>
              </a:rPr>
              <a:t> f-p</a:t>
            </a:r>
            <a:r>
              <a:rPr lang="en-US" dirty="0" smtClean="0">
                <a:latin typeface="Daimler CAPro" panose="00000500000000000000" pitchFamily="50" charset="0"/>
              </a:rPr>
              <a:t>rop using CNN </a:t>
            </a:r>
            <a:r>
              <a:rPr lang="en-US" dirty="0" smtClean="0">
                <a:latin typeface="Daimler CAPro" panose="00000500000000000000" pitchFamily="50" charset="0"/>
                <a:sym typeface="Wingdings" panose="05000000000000000000" pitchFamily="2" charset="2"/>
              </a:rPr>
              <a:t> features</a:t>
            </a:r>
          </a:p>
          <a:p>
            <a:r>
              <a:rPr lang="en-US" dirty="0" smtClean="0">
                <a:latin typeface="Daimler CAPro" panose="00000500000000000000" pitchFamily="50" charset="0"/>
                <a:sym typeface="Wingdings" panose="05000000000000000000" pitchFamily="2" charset="2"/>
              </a:rPr>
              <a:t>For each class  Score extracted feature vector using SVM  Greedy non maximum suppression for each class independently.</a:t>
            </a:r>
          </a:p>
          <a:p>
            <a:pPr marL="0" indent="0">
              <a:buFont typeface="Arial" panose="020B0604020202020204" pitchFamily="34" charset="0"/>
              <a:buNone/>
            </a:pPr>
            <a:endParaRPr lang="en-US" dirty="0">
              <a:latin typeface="Daimler CAPro" panose="00000500000000000000" pitchFamily="50" charset="0"/>
            </a:endParaRPr>
          </a:p>
        </p:txBody>
      </p:sp>
    </p:spTree>
    <p:extLst>
      <p:ext uri="{BB962C8B-B14F-4D97-AF65-F5344CB8AC3E}">
        <p14:creationId xmlns:p14="http://schemas.microsoft.com/office/powerpoint/2010/main" val="3905648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73" y="4572359"/>
            <a:ext cx="10515600" cy="1325563"/>
          </a:xfrm>
        </p:spPr>
        <p:txBody>
          <a:bodyPr>
            <a:normAutofit/>
          </a:bodyPr>
          <a:lstStyle/>
          <a:p>
            <a:r>
              <a:rPr lang="en-US" sz="2800" dirty="0" smtClean="0">
                <a:latin typeface="Daimler CAPro" panose="00000500000000000000" pitchFamily="50" charset="0"/>
              </a:rPr>
              <a:t>R-CNN takes in an image and identifies the locations and classifications of the main objects in the image.</a:t>
            </a:r>
            <a:endParaRPr lang="en-US" sz="2800" dirty="0">
              <a:latin typeface="Daimler CAPro" panose="00000500000000000000" pitchFamily="50"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2222" y="783372"/>
            <a:ext cx="4762500" cy="3571875"/>
          </a:xfrm>
        </p:spPr>
      </p:pic>
    </p:spTree>
    <p:extLst>
      <p:ext uri="{BB962C8B-B14F-4D97-AF65-F5344CB8AC3E}">
        <p14:creationId xmlns:p14="http://schemas.microsoft.com/office/powerpoint/2010/main" val="1183925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31" y="4825071"/>
            <a:ext cx="10515600" cy="1325563"/>
          </a:xfrm>
        </p:spPr>
        <p:txBody>
          <a:bodyPr>
            <a:normAutofit/>
          </a:bodyPr>
          <a:lstStyle/>
          <a:p>
            <a:r>
              <a:rPr lang="en-US" sz="2800" dirty="0" smtClean="0">
                <a:latin typeface="Daimler CAPro" panose="00000500000000000000" pitchFamily="50" charset="0"/>
              </a:rPr>
              <a:t>Selective Search looks through windows of multiple scales and looks for adjacent pixels that share textures, colors, or intensities</a:t>
            </a:r>
            <a:endParaRPr lang="en-US" sz="2800" dirty="0">
              <a:latin typeface="Daimler CAPro" panose="00000500000000000000" pitchFamily="50"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831" y="350508"/>
            <a:ext cx="10434098" cy="4351338"/>
          </a:xfrm>
        </p:spPr>
      </p:pic>
    </p:spTree>
    <p:extLst>
      <p:ext uri="{BB962C8B-B14F-4D97-AF65-F5344CB8AC3E}">
        <p14:creationId xmlns:p14="http://schemas.microsoft.com/office/powerpoint/2010/main" val="1073278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2091</Words>
  <Application>Microsoft Office PowerPoint</Application>
  <PresentationFormat>Widescreen</PresentationFormat>
  <Paragraphs>253</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Courier New</vt:lpstr>
      <vt:lpstr>Daimler CAPro</vt:lpstr>
      <vt:lpstr>Times New Roman</vt:lpstr>
      <vt:lpstr>Wingdings</vt:lpstr>
      <vt:lpstr>Office Theme</vt:lpstr>
      <vt:lpstr>Mask R-CNN</vt:lpstr>
      <vt:lpstr>Classification vs Object detection &amp; segmentation</vt:lpstr>
      <vt:lpstr>R-CNN</vt:lpstr>
      <vt:lpstr>Problem 1</vt:lpstr>
      <vt:lpstr>Modules</vt:lpstr>
      <vt:lpstr>Modules</vt:lpstr>
      <vt:lpstr>Test time detection</vt:lpstr>
      <vt:lpstr>R-CNN takes in an image and identifies the locations and classifications of the main objects in the image.</vt:lpstr>
      <vt:lpstr>Selective Search looks through windows of multiple scales and looks for adjacent pixels that share textures, colors, or intensities</vt:lpstr>
      <vt:lpstr>Fast RCNNs</vt:lpstr>
      <vt:lpstr>Initialize from pre-trained networks</vt:lpstr>
      <vt:lpstr>Multi-task Loss</vt:lpstr>
      <vt:lpstr>Faster R-CNN</vt:lpstr>
      <vt:lpstr>PowerPoint Presentation</vt:lpstr>
      <vt:lpstr>Region proposal network</vt:lpstr>
      <vt:lpstr>R-FCN Paper by Jifeng Dai et al.</vt:lpstr>
      <vt:lpstr>Overall architecture</vt:lpstr>
      <vt:lpstr>Translational variance</vt:lpstr>
      <vt:lpstr>Visualization of Selective RoI Pooling</vt:lpstr>
      <vt:lpstr>Position-sensitive score maps &amp; Position-sensitive RoI pooling.</vt:lpstr>
      <vt:lpstr>Similarly, for bounding box (BB) regression</vt:lpstr>
      <vt:lpstr>Similarly, for bounding box regression: *</vt:lpstr>
      <vt:lpstr>Loss function</vt:lpstr>
      <vt:lpstr>Training</vt:lpstr>
      <vt:lpstr>Results</vt:lpstr>
      <vt:lpstr>Mask RCNN by Kaiming He et al.</vt:lpstr>
      <vt:lpstr>Attempts for instance segmentation</vt:lpstr>
      <vt:lpstr>Attempts for instance segmentation</vt:lpstr>
      <vt:lpstr>Mask Representation</vt:lpstr>
      <vt:lpstr>RoIAlign</vt:lpstr>
      <vt:lpstr>RoI Align</vt:lpstr>
      <vt:lpstr>Training</vt:lpstr>
      <vt:lpstr>Results</vt:lpstr>
      <vt:lpstr>Results</vt:lpstr>
      <vt:lpstr>Mask R-CNN for Human Pose Estimation</vt:lpstr>
      <vt:lpstr>Mask R-CNN for Human Pose Estimation</vt:lpstr>
      <vt:lpstr>Results</vt:lpstr>
      <vt:lpstr>Results</vt:lpstr>
      <vt:lpstr>Learning to segment everything! by Ronghang Hu et al.</vt:lpstr>
      <vt:lpstr>Introduction</vt:lpstr>
      <vt:lpstr>Introduction</vt:lpstr>
      <vt:lpstr>Introduction</vt:lpstr>
      <vt:lpstr>Introduction</vt:lpstr>
      <vt:lpstr>Introduction</vt:lpstr>
      <vt:lpstr>Learning to segment everything</vt:lpstr>
      <vt:lpstr>Learning to segment everything</vt:lpstr>
      <vt:lpstr>References</vt:lpstr>
    </vt:vector>
  </TitlesOfParts>
  <Company>Daimler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 R-CNN</dc:title>
  <dc:creator>Patgaonkar, Aditya (623)</dc:creator>
  <cp:lastModifiedBy>Patgaonkar, Aditya (623)</cp:lastModifiedBy>
  <cp:revision>227</cp:revision>
  <dcterms:created xsi:type="dcterms:W3CDTF">2018-02-04T13:27:53Z</dcterms:created>
  <dcterms:modified xsi:type="dcterms:W3CDTF">2018-02-26T12:31:13Z</dcterms:modified>
</cp:coreProperties>
</file>